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8288000" cy="10287000"/>
  <p:notesSz cx="6858000" cy="9144000"/>
  <p:embeddedFontLst>
    <p:embeddedFont>
      <p:font typeface="Aileron Bold" charset="1" panose="00000800000000000000"/>
      <p:regular r:id="rId55"/>
    </p:embeddedFont>
    <p:embeddedFont>
      <p:font typeface="Aileron" charset="1" panose="00000500000000000000"/>
      <p:regular r:id="rId56"/>
    </p:embeddedFont>
    <p:embeddedFont>
      <p:font typeface="Open Sans" charset="1" panose="020B0606030504020204"/>
      <p:regular r:id="rId59"/>
    </p:embeddedFont>
    <p:embeddedFont>
      <p:font typeface="TT Interphases Bold" charset="1" panose="02000803060000020004"/>
      <p:regular r:id="rId60"/>
    </p:embeddedFont>
    <p:embeddedFont>
      <p:font typeface="TT Interphases" charset="1" panose="02000503020000020004"/>
      <p:regular r:id="rId61"/>
    </p:embeddedFont>
    <p:embeddedFont>
      <p:font typeface="Catchy Mager" charset="1" panose="02000506000000020004"/>
      <p:regular r:id="rId63"/>
    </p:embeddedFont>
    <p:embeddedFont>
      <p:font typeface="Canva Sans Bold" charset="1" panose="020B0803030501040103"/>
      <p:regular r:id="rId66"/>
    </p:embeddedFont>
    <p:embeddedFont>
      <p:font typeface="Canva Sans" charset="1" panose="020B0503030501040103"/>
      <p:regular r:id="rId67"/>
    </p:embeddedFont>
    <p:embeddedFont>
      <p:font typeface="Clear Sans" charset="1" panose="020B0503030202020304"/>
      <p:regular r:id="rId80"/>
    </p:embeddedFont>
    <p:embeddedFont>
      <p:font typeface="Chau Philomene" charset="1" panose="02000806040000020003"/>
      <p:regular r:id="rId81"/>
    </p:embeddedFont>
    <p:embeddedFont>
      <p:font typeface="Clear Sans Bold" charset="1" panose="020B0803030202020304"/>
      <p:regular r:id="rId82"/>
    </p:embeddedFont>
    <p:embeddedFont>
      <p:font typeface="Arimo" charset="1" panose="020B0604020202020204"/>
      <p:regular r:id="rId84"/>
    </p:embeddedFont>
    <p:embeddedFont>
      <p:font typeface="Arimo Bold" charset="1" panose="020B0704020202020204"/>
      <p:regular r:id="rId85"/>
    </p:embeddedFont>
    <p:embeddedFont>
      <p:font typeface="Oswald Bold" charset="1" panose="00000800000000000000"/>
      <p:regular r:id="rId86"/>
    </p:embeddedFont>
    <p:embeddedFont>
      <p:font typeface="Montserrat Classic Bold" charset="1" panose="00000800000000000000"/>
      <p:regular r:id="rId89"/>
    </p:embeddedFont>
    <p:embeddedFont>
      <p:font typeface="Montserrat Classic" charset="1" panose="00000500000000000000"/>
      <p:regular r:id="rId90"/>
    </p:embeddedFont>
    <p:embeddedFont>
      <p:font typeface="Inter Bold" charset="1" panose="020B0802030000000004"/>
      <p:regular r:id="rId99"/>
    </p:embeddedFont>
    <p:embeddedFont>
      <p:font typeface="Open Sans Extra Bold" charset="1" panose="020B0906030804020204"/>
      <p:regular r:id="rId101"/>
    </p:embeddedFont>
    <p:embeddedFont>
      <p:font typeface="Agrandir Bold" charset="1" panose="00000800000000000000"/>
      <p:regular r:id="rId112"/>
    </p:embeddedFont>
    <p:embeddedFont>
      <p:font typeface="Times New Roman Bold" charset="1" panose="02030802070405020303"/>
      <p:regular r:id="rId1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30.xml" Type="http://schemas.openxmlformats.org/officeDocument/2006/relationships/notesSlide"/><Relationship Id="rId101" Target="fonts/font101.fntdata" Type="http://schemas.openxmlformats.org/officeDocument/2006/relationships/font"/><Relationship Id="rId102" Target="notesSlides/notesSlide31.xml" Type="http://schemas.openxmlformats.org/officeDocument/2006/relationships/notesSlide"/><Relationship Id="rId103" Target="notesSlides/notesSlide32.xml" Type="http://schemas.openxmlformats.org/officeDocument/2006/relationships/notesSlide"/><Relationship Id="rId104" Target="notesSlides/notesSlide33.xml" Type="http://schemas.openxmlformats.org/officeDocument/2006/relationships/notesSlide"/><Relationship Id="rId105" Target="notesSlides/notesSlide34.xml" Type="http://schemas.openxmlformats.org/officeDocument/2006/relationships/notesSlide"/><Relationship Id="rId106" Target="notesSlides/notesSlide35.xml" Type="http://schemas.openxmlformats.org/officeDocument/2006/relationships/notesSlide"/><Relationship Id="rId107" Target="notesSlides/notesSlide36.xml" Type="http://schemas.openxmlformats.org/officeDocument/2006/relationships/notesSlide"/><Relationship Id="rId108" Target="notesSlides/notesSlide37.xml" Type="http://schemas.openxmlformats.org/officeDocument/2006/relationships/notesSlide"/><Relationship Id="rId109" Target="notesSlides/notesSlide38.xml" Type="http://schemas.openxmlformats.org/officeDocument/2006/relationships/notesSlide"/><Relationship Id="rId11" Target="slides/slide6.xml" Type="http://schemas.openxmlformats.org/officeDocument/2006/relationships/slide"/><Relationship Id="rId110" Target="notesSlides/notesSlide39.xml" Type="http://schemas.openxmlformats.org/officeDocument/2006/relationships/notesSlide"/><Relationship Id="rId111" Target="notesSlides/notesSlide40.xml" Type="http://schemas.openxmlformats.org/officeDocument/2006/relationships/notesSlide"/><Relationship Id="rId112" Target="fonts/font112.fntdata" Type="http://schemas.openxmlformats.org/officeDocument/2006/relationships/font"/><Relationship Id="rId113" Target="notesSlides/notesSlide41.xml" Type="http://schemas.openxmlformats.org/officeDocument/2006/relationships/notesSlide"/><Relationship Id="rId114" Target="fonts/font114.fntdata" Type="http://schemas.openxmlformats.org/officeDocument/2006/relationships/font"/><Relationship Id="rId115" Target="notesSlides/notesSlide42.xml" Type="http://schemas.openxmlformats.org/officeDocument/2006/relationships/notesSlide"/><Relationship Id="rId116" Target="notesSlides/notesSlide43.xml" Type="http://schemas.openxmlformats.org/officeDocument/2006/relationships/note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notesMasters/notesMaster1.xml" Type="http://schemas.openxmlformats.org/officeDocument/2006/relationships/notesMaster"/><Relationship Id="rId53" Target="theme/theme2.xml" Type="http://schemas.openxmlformats.org/officeDocument/2006/relationships/theme"/><Relationship Id="rId54" Target="notesSlides/notesSlide1.xml" Type="http://schemas.openxmlformats.org/officeDocument/2006/relationships/notesSlide"/><Relationship Id="rId55" Target="fonts/font55.fntdata" Type="http://schemas.openxmlformats.org/officeDocument/2006/relationships/font"/><Relationship Id="rId56" Target="fonts/font56.fntdata" Type="http://schemas.openxmlformats.org/officeDocument/2006/relationships/font"/><Relationship Id="rId57" Target="notesSlides/notesSlide2.xml" Type="http://schemas.openxmlformats.org/officeDocument/2006/relationships/notesSlide"/><Relationship Id="rId58" Target="notesSlides/notesSlide3.xml" Type="http://schemas.openxmlformats.org/officeDocument/2006/relationships/notesSlide"/><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notesSlides/notesSlide4.xml" Type="http://schemas.openxmlformats.org/officeDocument/2006/relationships/notesSlide"/><Relationship Id="rId63" Target="fonts/font63.fntdata" Type="http://schemas.openxmlformats.org/officeDocument/2006/relationships/font"/><Relationship Id="rId64" Target="notesSlides/notesSlide5.xml" Type="http://schemas.openxmlformats.org/officeDocument/2006/relationships/notesSlide"/><Relationship Id="rId65" Target="notesSlides/notesSlide6.xml" Type="http://schemas.openxmlformats.org/officeDocument/2006/relationships/notesSlide"/><Relationship Id="rId66" Target="fonts/font66.fntdata" Type="http://schemas.openxmlformats.org/officeDocument/2006/relationships/font"/><Relationship Id="rId67" Target="fonts/font67.fntdata" Type="http://schemas.openxmlformats.org/officeDocument/2006/relationships/font"/><Relationship Id="rId68" Target="notesSlides/notesSlide7.xml" Type="http://schemas.openxmlformats.org/officeDocument/2006/relationships/notesSlide"/><Relationship Id="rId69" Target="notesSlides/notesSlide8.xml" Type="http://schemas.openxmlformats.org/officeDocument/2006/relationships/notesSlide"/><Relationship Id="rId7" Target="slides/slide2.xml" Type="http://schemas.openxmlformats.org/officeDocument/2006/relationships/slide"/><Relationship Id="rId70" Target="notesSlides/notesSlide9.xml" Type="http://schemas.openxmlformats.org/officeDocument/2006/relationships/notesSlide"/><Relationship Id="rId71" Target="notesSlides/notesSlide10.xml" Type="http://schemas.openxmlformats.org/officeDocument/2006/relationships/notesSlide"/><Relationship Id="rId72" Target="notesSlides/notesSlide11.xml" Type="http://schemas.openxmlformats.org/officeDocument/2006/relationships/notesSlide"/><Relationship Id="rId73" Target="notesSlides/notesSlide12.xml" Type="http://schemas.openxmlformats.org/officeDocument/2006/relationships/notesSlide"/><Relationship Id="rId74" Target="notesSlides/notesSlide13.xml" Type="http://schemas.openxmlformats.org/officeDocument/2006/relationships/notesSlide"/><Relationship Id="rId75" Target="notesSlides/notesSlide14.xml" Type="http://schemas.openxmlformats.org/officeDocument/2006/relationships/notesSlide"/><Relationship Id="rId76" Target="notesSlides/notesSlide15.xml" Type="http://schemas.openxmlformats.org/officeDocument/2006/relationships/notesSlide"/><Relationship Id="rId77" Target="notesSlides/notesSlide16.xml" Type="http://schemas.openxmlformats.org/officeDocument/2006/relationships/notesSlide"/><Relationship Id="rId78" Target="notesSlides/notesSlide17.xml" Type="http://schemas.openxmlformats.org/officeDocument/2006/relationships/notesSlide"/><Relationship Id="rId79" Target="notesSlides/notesSlide18.xml" Type="http://schemas.openxmlformats.org/officeDocument/2006/relationships/notesSlide"/><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notesSlides/notesSlide19.xml" Type="http://schemas.openxmlformats.org/officeDocument/2006/relationships/notesSlide"/><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notesSlides/notesSlide20.xml" Type="http://schemas.openxmlformats.org/officeDocument/2006/relationships/notesSlide"/><Relationship Id="rId88" Target="notesSlides/notesSlide21.xml" Type="http://schemas.openxmlformats.org/officeDocument/2006/relationships/notesSlide"/><Relationship Id="rId89" Target="fonts/font89.fntdata" Type="http://schemas.openxmlformats.org/officeDocument/2006/relationships/font"/><Relationship Id="rId9" Target="slides/slide4.xml" Type="http://schemas.openxmlformats.org/officeDocument/2006/relationships/slide"/><Relationship Id="rId90" Target="fonts/font90.fntdata" Type="http://schemas.openxmlformats.org/officeDocument/2006/relationships/font"/><Relationship Id="rId91" Target="notesSlides/notesSlide22.xml" Type="http://schemas.openxmlformats.org/officeDocument/2006/relationships/notesSlide"/><Relationship Id="rId92" Target="notesSlides/notesSlide23.xml" Type="http://schemas.openxmlformats.org/officeDocument/2006/relationships/notesSlide"/><Relationship Id="rId93" Target="notesSlides/notesSlide24.xml" Type="http://schemas.openxmlformats.org/officeDocument/2006/relationships/notesSlide"/><Relationship Id="rId94" Target="notesSlides/notesSlide25.xml" Type="http://schemas.openxmlformats.org/officeDocument/2006/relationships/notesSlide"/><Relationship Id="rId95" Target="notesSlides/notesSlide26.xml" Type="http://schemas.openxmlformats.org/officeDocument/2006/relationships/notesSlide"/><Relationship Id="rId96" Target="notesSlides/notesSlide27.xml" Type="http://schemas.openxmlformats.org/officeDocument/2006/relationships/notesSlide"/><Relationship Id="rId97" Target="notesSlides/notesSlide28.xml" Type="http://schemas.openxmlformats.org/officeDocument/2006/relationships/notesSlide"/><Relationship Id="rId98" Target="notesSlides/notesSlide29.xml" Type="http://schemas.openxmlformats.org/officeDocument/2006/relationships/notesSlide"/><Relationship Id="rId99" Target="fonts/font9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 everyone, Today, we'll be exploring a project titled 'A Machine Learning Approach for Predicting Quality of Life among Asian Americans in City of Austin. we aim to highlight the methods, findings, and potential implications of applying machine learning to assess quality of life (or QOL) in this community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the data set was encoded and scaled using the below scalers to ensure that the models can be fitted easily.</a:t>
            </a:r>
          </a:p>
          <a:p>
            <a:r>
              <a:rPr lang="en-US"/>
              <a:t>Numerical values were scaled using Standard Scaler. </a:t>
            </a:r>
          </a:p>
          <a:p>
            <a:r>
              <a:rPr lang="en-US"/>
              <a:t>And for encoding </a:t>
            </a:r>
          </a:p>
          <a:p>
            <a:r>
              <a:rPr lang="en-US"/>
              <a:t>Nominal variables were encoded using OneHotEncoder while the ordinal variables which had orders were encoded using OrdinalEncoder.</a:t>
            </a:r>
          </a:p>
          <a:p>
            <a:r>
              <a:rPr lang="en-US"/>
              <a:t/>
            </a:r>
          </a:p>
          <a:p>
            <a:r>
              <a:rPr lang="en-US"/>
              <a:t>We incorporated a custom order to encode the ordinal variables. You can see how we ordered them in the slide by catergorising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Under the descriptive analysis first we did univariate analysis for our variables.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response quality of life had 11 distinct categories. These were recategorized into 3 categories. After categorizing still, the low quality category had the lowest number of counts.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considering the health status of the individuals in Austin, a majority of them have voted that they have very good or good overall health. Only a few have voted as poor.</a:t>
            </a:r>
          </a:p>
          <a:p>
            <a:r>
              <a:rPr lang="en-US"/>
              <a:t>In mental health graph also this is the same as overall health. Here the percentage of poor is even lower.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move on to the bivariate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clustered bar chart of financial status shows that when people have just enough money to live, they have a average quality life. If they are above this, then most of the people are having high quality lives. </a:t>
            </a:r>
          </a:p>
          <a:p>
            <a:r>
              <a:rPr lang="en-US"/>
              <a:t/>
            </a:r>
          </a:p>
          <a:p>
            <a:r>
              <a:rPr lang="en-US"/>
              <a:t>When checking whether the people have health insurance, most people who have high quality lives have an insurance, From the ones who do not have insurance many of them have average quality lives. This means ones with low quality lives are not able to afford an insurance.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health status, if people have a healthy diet, most of them have high quality lives where only a few have low quality. When asked whether they have hypertension, if they do not have hypertension the quality of life is high or average. Even from the ones having hypertension majority have high quality.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considering the engagement with family and community, we can see that people who have high and average quality lives both have approximately the same median family connectivity score. The low quality lives have a lower score. This means as the connectivity with the family increases the quality of life also increases. </a:t>
            </a:r>
          </a:p>
          <a:p>
            <a:r>
              <a:rPr lang="en-US"/>
              <a:t>This is similar to community engagement as well.  It has highest score when high quality, then next average quality and lowest ones for low quality. There are few outliers in both graphs.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dataset includes both categorical and numerical variables, Therefore they were separated to assess multicollinearity. A Cramér's V heatmap visualized associations among categorical variables, while a Pearson correlation heatmap examined correlations among numerical predictors.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Multicollinearity among numerical variables was assessed using the Pearson correlation coefficient, visualized through a heatmap. High correlations were observed within (Family Value Score, Family Expression Score, and Family Dynamic Score ) which were then combined to one variable as family-related scores  and (Community Engagement and Trust Scores).which were then combined to one variable as community-related scores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objective of this project is to identify the main factors that affect the Quality of Life (QoL) of Asian Americans and to evaluate them using appropriate machine learning techniques.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Categorical variables were analyzed using Cramér's V to assess association strength, with values ranging from 0 to 1. A heatmap showed generally weak associations, with top values around 0.3, indicating low relationships among variables. Due to this, further in-depth analysis was deemed unnecessary.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look at why checking the presence  of clustering is important?</a:t>
            </a:r>
          </a:p>
          <a:p>
            <a:r>
              <a:rPr lang="en-US"/>
              <a:t/>
            </a:r>
          </a:p>
          <a:p>
            <a:r>
              <a:rPr lang="en-US"/>
              <a:t>Clustering identifies groups with similar needs and behaviors, enabling targeted interventions and tailored programs. It reveals patterns in quality of life data, highlighting demographics affected by social or economic factors. This approach also aids efficient resource allocation, prioritizing high-need groups for support.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applied three clustering algorithms—K-Prototypes, K-Medoids, and K-Means—suitable for our dataset's mixed categorical and numerical variables. Each algorithm required a distinct approach for effective data handling. Now ; We will outline the configurations used and the evaluation metrics employed to determine the optimal number of clusters for each method.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K-Prototypes is designed for mixed-type data, utilizing Euclidean distance for numerical variables and Hamming distance for categorical variables. The algorithm minimizes the total cost by combining both .distances, and we explored values of k from 2 to 10 for optimal clustering.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employed Within-Cluster Sum of Squares (WCSS) to create an elbow curve for determining the optimal number of clusters. The Silhouette Score, measured cluster  separation, with an average score of 0.06 indicating poor separation.Therefore optimal number of clusters is 4, but the low silhouette score implies that the observations do not form distinct groups.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K-Medoids is similar to K-Means but is more resilient to outliers, using representative points (medoids) instead of centroids. It employs a generalized dissimilarity measure for both numerical and categorical data without distinguishing between distance types. minimized total dissimilarities between points and their closest medoids, exploring k values from 2 to 10 for optimal clustering.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Silhouette Score, close to 0, indicated poor separation, with points in different clusters being nearly as close as those within the same cluster. Both metrics suggested 4 clusters, but the low silhouette score reflects a lack of distinct separation.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adapted K-Means to handle mixed-type data by implementing a custom distance function that incorporates both Euclidean distance for numerical variables and Hamming distance for categorical variables. Categorical columnswere converted to category types to facilitate these calculations. We tested k values from 2 to 10, applying the custom distance function in K-Means for each value to determine optimal clustering.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Both  Within-Cluster Sum of Squares and The Silhouette Score metrics suggested 4 clusters, but the low silhouette score reflects a weak clustering structure with minimal natural separations.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 set was split into training (80% of original data) and test (20%) tests in the pre-processing stage and a few select models were fitted on the training data and tested on the test data.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dataset for this project was sourced from DATA.GOV, based on a survey conducted by the government of Austin, Texas. It includes 2,609 observations and 231 variables, covering both numerical and categorical data types.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this is the outline.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have used 4 different evaluation metrics to evaluate the model performance such as Accuracy Precision Recall and F1 score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Initially, we fitted 10 different classification models on the original dataset without hyperparameter tuning. Among these, the Gradient Boosting Method outperformed the others.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applied hyperparameter tuning to the same 10 models on the original dataset. This time, the Stacking Classifier model emerged as the best performer.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During the EDA phase, we noticed an imbalance in our response variable. This imbalance could lead to a strong tendency to classify new observations as high quality. To address this, we applied 2 different techniques: SMOTE, and upsampling,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summary, we fitted the same 11 different classification models with and without hyperparameter tuning on the original dataset, as well as on datasets that were SMOTEd, upsampled,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using the SMOTE dataset without hyperparameter tuning, The Stacking ClassifieR showed better performance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hyperparameter tuning on the SMOTE dataset, Ada boosting and Stacking model performed well though it still underperformed compared to the model fitted on the original dataset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using the uPSAMPLED dataset without hyperparameter tuning, The Stacking ClassifieR showed better performance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using the UPSAMPLED dataset AFTER  hyperparameter tuning, Gradient Boost showed better performance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manage the dataset’s complexity, we split the 231 variables into 7 sections. This helped us focus on each variable individually, extract insights efficiently, and make necessary adjustments—such as merging, removing, or transforming—without losing information.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comparing all the models fitted we have selected </a:t>
            </a:r>
          </a:p>
          <a:p>
            <a:r>
              <a:rPr lang="en-US"/>
              <a:t>The Stacking Classifier model fitted on original data without hyperparameter tuning has emerged as the top performer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selected the top </a:t>
            </a:r>
          </a:p>
          <a:p>
            <a:r>
              <a:rPr lang="en-US"/>
              <a:t>14 to 25 most important ones to improve performance and simplify the model. The performance metrics were as follows</a:t>
            </a:r>
          </a:p>
          <a:p>
            <a:r>
              <a:rPr lang="en-US"/>
              <a:t/>
            </a:r>
          </a:p>
          <a:p>
            <a:r>
              <a:rPr lang="en-US"/>
              <a:t>Despite </a:t>
            </a:r>
          </a:p>
          <a:p>
            <a:r>
              <a:rPr lang="en-US"/>
              <a:t>a slight decrease in performance with 14 features, we opted for this model due to its lower complexity and enhanced interpretability. </a:t>
            </a:r>
          </a:p>
          <a:p>
            <a:r>
              <a:rPr lang="en-US"/>
              <a:t>The final model includes 14 key variables from a stacked ensemble fitted on the original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dive deeper into our data product!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As a conclusion;</a:t>
            </a:r>
          </a:p>
          <a:p>
            <a:r>
              <a:rPr lang="en-US"/>
              <a:t> Quality of Life is significantly influenced by health status, civic engagement, and financial stability. Model performance improved with SMOTE and oversampling, with the stacking classifier achieving the highest accuracy. However, the dataset's limitation to Austin, Texas, and the small sample size for low Quality of Life make generalization challenging.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Prior to analyzing the data, preprocessing steps were necessary to ensure data quality and derive meaningful interpretations. These steps included checking outliers/ abnormalities, handling missing values, encoding variables, and reducing unnecessary features in each section.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dataset underwent a cleaning process where rows entirely filled with missing values were removed and the rows where the response variable ‘Quality of Life’ were missing were deleted from the dataset</a:t>
            </a:r>
          </a:p>
          <a:p>
            <a:r>
              <a:rPr lang="en-US"/>
              <a:t/>
            </a:r>
          </a:p>
          <a:p>
            <a:r>
              <a:rPr lang="en-US"/>
              <a:t>The proportion of missing values was calculated for each column and Columns which had more than 20% missing values were identified and removed from the dataset.</a:t>
            </a:r>
          </a:p>
          <a:p>
            <a:r>
              <a:rPr lang="en-US"/>
              <a:t/>
            </a:r>
          </a:p>
          <a:p>
            <a:r>
              <a:rPr lang="en-US"/>
              <a:t>Then we ,Carefully observed the value counts of the categorical variable whether there are any abnormalities in the levels.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Graphically visualized the numerical variables and identified that there were few variables that we could convert into object data type as it contained level data. Also we didn’t observe any outliers from the graphical analysis.</a:t>
            </a:r>
          </a:p>
          <a:p>
            <a:r>
              <a:rPr lang="en-US"/>
              <a:t/>
            </a:r>
          </a:p>
          <a:p>
            <a:r>
              <a:rPr lang="en-US"/>
              <a:t/>
            </a:r>
          </a:p>
          <a:p>
            <a:r>
              <a:rPr lang="en-US"/>
              <a:t>Missing values in categorical features were imputed using the mode, as it best represents the most common category in each variable.</a:t>
            </a:r>
          </a:p>
          <a:p>
            <a:r>
              <a:rPr lang="en-US"/>
              <a:t>For numerical variables, missing values were imputed based on the data distribution—mean imputation was applied for symmetric distributions, and median imputation for skewed distributions. This approach preserved the central tendency of the data without introducing significant bias.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Applying Cramer’s V heatmap for the categorical variables we observed a high correlation between variables that were placed consecutively. Specific columns were aggregated based on themes to create new composite variables to remove multicollinearity.  </a:t>
            </a:r>
          </a:p>
          <a:p>
            <a:r>
              <a:rPr lang="en-US"/>
              <a:t/>
            </a:r>
          </a:p>
          <a:p>
            <a:r>
              <a:rPr lang="en-US"/>
              <a:t>Awareness of Services, Civic Engagement, Mode of Transport are some examples. </a:t>
            </a:r>
          </a:p>
          <a:p>
            <a:r>
              <a:rPr lang="en-US"/>
              <a:t/>
            </a:r>
          </a:p>
          <a:p>
            <a:r>
              <a:rPr lang="en-US"/>
              <a:t>The newly created variables were kept, and the variables used to merge were then deleted from the dataset. </a:t>
            </a:r>
          </a:p>
          <a:p>
            <a:r>
              <a:rPr lang="en-US"/>
              <a:t>All the separately preprocessed sections were then merged together by using the index as the ‘Survey ID’. The resulting dataset altogether contained 148 variables.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Columns where all values were unique were dropped, as they did not contribute meaningful patterns or variability to the analysis.</a:t>
            </a:r>
          </a:p>
          <a:p>
            <a:r>
              <a:rPr lang="en-US"/>
              <a:t>No duplicate entries were found during inspection.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gif" Type="http://schemas.openxmlformats.org/officeDocument/2006/relationships/image"/><Relationship Id="rId8" Target="../media/image31.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2.png" Type="http://schemas.openxmlformats.org/officeDocument/2006/relationships/image"/><Relationship Id="rId4"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4.png" Type="http://schemas.openxmlformats.org/officeDocument/2006/relationships/image"/><Relationship Id="rId4"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6.png" Type="http://schemas.openxmlformats.org/officeDocument/2006/relationships/image"/><Relationship Id="rId4"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8.png" Type="http://schemas.openxmlformats.org/officeDocument/2006/relationships/image"/><Relationship Id="rId4"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40.jpe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0.gif" Type="http://schemas.openxmlformats.org/officeDocument/2006/relationships/image"/><Relationship Id="rId4" Target="../media/image31.gif"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40.jpe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15" Target="../media/image59.png" Type="http://schemas.openxmlformats.org/officeDocument/2006/relationships/image"/><Relationship Id="rId16" Target="../media/image60.svg" Type="http://schemas.openxmlformats.org/officeDocument/2006/relationships/image"/><Relationship Id="rId2" Target="../notesSlides/notesSlide22.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61.png" Type="http://schemas.openxmlformats.org/officeDocument/2006/relationships/image"/><Relationship Id="rId4" Target="../media/image62.svg" Type="http://schemas.openxmlformats.org/officeDocument/2006/relationships/image"/><Relationship Id="rId5" Target="../media/image6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6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61.png" Type="http://schemas.openxmlformats.org/officeDocument/2006/relationships/image"/><Relationship Id="rId4" Target="../media/image62.svg" Type="http://schemas.openxmlformats.org/officeDocument/2006/relationships/image"/><Relationship Id="rId5" Target="../media/image6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6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61.png" Type="http://schemas.openxmlformats.org/officeDocument/2006/relationships/image"/><Relationship Id="rId4" Target="../media/image62.svg" Type="http://schemas.openxmlformats.org/officeDocument/2006/relationships/image"/><Relationship Id="rId5" Target="../media/image6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6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69.jpeg" Type="http://schemas.openxmlformats.org/officeDocument/2006/relationships/image"/><Relationship Id="rId4" Target="../media/VAGIjV9ztqw.mp4" Type="http://schemas.openxmlformats.org/officeDocument/2006/relationships/video"/><Relationship Id="rId5" Target="../media/VAGIjV9ztqw.mp4" Type="http://schemas.microsoft.com/office/2007/relationships/media"/></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70.jpe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73.pn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79.gif" Type="http://schemas.openxmlformats.org/officeDocument/2006/relationships/image"/><Relationship Id="rId4" Target="../media/image8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79.gif" Type="http://schemas.openxmlformats.org/officeDocument/2006/relationships/image"/><Relationship Id="rId4" Target="../media/image81.png" Type="http://schemas.openxmlformats.org/officeDocument/2006/relationships/image"/><Relationship Id="rId5" Target="../media/image82.gif"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29.png" Type="http://schemas.openxmlformats.org/officeDocument/2006/relationships/image"/><Relationship Id="rId4" Target="../media/image83.png" Type="http://schemas.openxmlformats.org/officeDocument/2006/relationships/image"/><Relationship Id="rId5" Target="../media/image84.png" Type="http://schemas.openxmlformats.org/officeDocument/2006/relationships/image"/><Relationship Id="rId6" Target="../media/image85.gif"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79.gif" Type="http://schemas.openxmlformats.org/officeDocument/2006/relationships/image"/><Relationship Id="rId4" Target="../media/image8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79.gif" Type="http://schemas.openxmlformats.org/officeDocument/2006/relationships/image"/><Relationship Id="rId4" Target="../media/image8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79.gif" Type="http://schemas.openxmlformats.org/officeDocument/2006/relationships/image"/><Relationship Id="rId4" Target="../media/image8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79.gif" Type="http://schemas.openxmlformats.org/officeDocument/2006/relationships/image"/><Relationship Id="rId4" Target="../media/image8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71.png" Type="http://schemas.openxmlformats.org/officeDocument/2006/relationships/image"/><Relationship Id="rId4" Target="../media/image72.svg" Type="http://schemas.openxmlformats.org/officeDocument/2006/relationships/image"/><Relationship Id="rId5" Target="../media/image90.png" Type="http://schemas.openxmlformats.org/officeDocument/2006/relationships/image"/><Relationship Id="rId6" Target="../media/image91.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71.png" Type="http://schemas.openxmlformats.org/officeDocument/2006/relationships/image"/><Relationship Id="rId4" Target="../media/image72.svg" Type="http://schemas.openxmlformats.org/officeDocument/2006/relationships/image"/><Relationship Id="rId5" Target="../media/image92.gif" Type="http://schemas.openxmlformats.org/officeDocument/2006/relationships/image"/><Relationship Id="rId6" Target="../media/image9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 Id="rId3" Target="../media/image94.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png" Type="http://schemas.openxmlformats.org/officeDocument/2006/relationships/image"/><Relationship Id="rId4" Target="../media/image97.svg" Type="http://schemas.openxmlformats.org/officeDocument/2006/relationships/image"/><Relationship Id="rId5" Target="../media/image98.png" Type="http://schemas.openxmlformats.org/officeDocument/2006/relationships/image"/><Relationship Id="rId6" Target="../media/image99.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3.xml" Type="http://schemas.openxmlformats.org/officeDocument/2006/relationships/notesSlide"/><Relationship Id="rId3" Target="../media/image10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jpeg" Type="http://schemas.openxmlformats.org/officeDocument/2006/relationships/image"/><Relationship Id="rId3" Target="../media/image10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786434" y="3027205"/>
            <a:ext cx="10501566" cy="0"/>
          </a:xfrm>
          <a:prstGeom prst="line">
            <a:avLst/>
          </a:prstGeom>
          <a:ln cap="rnd" w="9525">
            <a:solidFill>
              <a:srgbClr val="FFFFFF"/>
            </a:solidFill>
            <a:prstDash val="solid"/>
            <a:headEnd type="none" len="sm" w="sm"/>
            <a:tailEnd type="none" len="sm" w="sm"/>
          </a:ln>
        </p:spPr>
      </p:sp>
      <p:sp>
        <p:nvSpPr>
          <p:cNvPr name="Freeform 3" id="3"/>
          <p:cNvSpPr/>
          <p:nvPr/>
        </p:nvSpPr>
        <p:spPr>
          <a:xfrm flipH="false" flipV="false" rot="0">
            <a:off x="0" y="0"/>
            <a:ext cx="18288000" cy="12195810"/>
          </a:xfrm>
          <a:custGeom>
            <a:avLst/>
            <a:gdLst/>
            <a:ahLst/>
            <a:cxnLst/>
            <a:rect r="r" b="b" t="t" l="l"/>
            <a:pathLst>
              <a:path h="12195810" w="18288000">
                <a:moveTo>
                  <a:pt x="0" y="0"/>
                </a:moveTo>
                <a:lnTo>
                  <a:pt x="18288000" y="0"/>
                </a:lnTo>
                <a:lnTo>
                  <a:pt x="18288000" y="12195810"/>
                </a:lnTo>
                <a:lnTo>
                  <a:pt x="0" y="12195810"/>
                </a:lnTo>
                <a:lnTo>
                  <a:pt x="0" y="0"/>
                </a:lnTo>
                <a:close/>
              </a:path>
            </a:pathLst>
          </a:custGeom>
          <a:blipFill>
            <a:blip r:embed="rId3"/>
            <a:stretch>
              <a:fillRect l="0" t="0" r="0" b="0"/>
            </a:stretch>
          </a:blipFill>
        </p:spPr>
      </p:sp>
      <p:sp>
        <p:nvSpPr>
          <p:cNvPr name="TextBox 4" id="4"/>
          <p:cNvSpPr txBox="true"/>
          <p:nvPr/>
        </p:nvSpPr>
        <p:spPr>
          <a:xfrm rot="0">
            <a:off x="6849217" y="1868805"/>
            <a:ext cx="10644615" cy="4229100"/>
          </a:xfrm>
          <a:prstGeom prst="rect">
            <a:avLst/>
          </a:prstGeom>
        </p:spPr>
        <p:txBody>
          <a:bodyPr anchor="t" rtlCol="false" tIns="0" lIns="0" bIns="0" rIns="0">
            <a:spAutoFit/>
          </a:bodyPr>
          <a:lstStyle/>
          <a:p>
            <a:pPr algn="r">
              <a:lnSpc>
                <a:spcPts val="8399"/>
              </a:lnSpc>
            </a:pPr>
            <a:r>
              <a:rPr lang="en-US" b="true" sz="6999">
                <a:solidFill>
                  <a:srgbClr val="FFFFFF"/>
                </a:solidFill>
                <a:latin typeface="Aileron Bold"/>
                <a:ea typeface="Aileron Bold"/>
                <a:cs typeface="Aileron Bold"/>
                <a:sym typeface="Aileron Bold"/>
              </a:rPr>
              <a:t>A Machine Learning Approach for Predicting Quality of Life among Asian Americans</a:t>
            </a:r>
          </a:p>
        </p:txBody>
      </p:sp>
      <p:sp>
        <p:nvSpPr>
          <p:cNvPr name="TextBox 5" id="5"/>
          <p:cNvSpPr txBox="true"/>
          <p:nvPr/>
        </p:nvSpPr>
        <p:spPr>
          <a:xfrm rot="0">
            <a:off x="13019000" y="7400930"/>
            <a:ext cx="4240300" cy="606425"/>
          </a:xfrm>
          <a:prstGeom prst="rect">
            <a:avLst/>
          </a:prstGeom>
        </p:spPr>
        <p:txBody>
          <a:bodyPr anchor="t" rtlCol="false" tIns="0" lIns="0" bIns="0" rIns="0">
            <a:spAutoFit/>
          </a:bodyPr>
          <a:lstStyle/>
          <a:p>
            <a:pPr algn="l">
              <a:lnSpc>
                <a:spcPts val="4900"/>
              </a:lnSpc>
            </a:pPr>
            <a:r>
              <a:rPr lang="en-US" sz="3500">
                <a:solidFill>
                  <a:srgbClr val="FFFFFF"/>
                </a:solidFill>
                <a:latin typeface="Aileron"/>
                <a:ea typeface="Aileron"/>
                <a:cs typeface="Aileron"/>
                <a:sym typeface="Aileron"/>
              </a:rPr>
              <a:t>ST 4035 - GROUP 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sp>
        <p:nvSpPr>
          <p:cNvPr name="Freeform 2" id="2"/>
          <p:cNvSpPr/>
          <p:nvPr/>
        </p:nvSpPr>
        <p:spPr>
          <a:xfrm flipH="false" flipV="false" rot="0">
            <a:off x="11679779" y="5453650"/>
            <a:ext cx="6087440" cy="3804650"/>
          </a:xfrm>
          <a:custGeom>
            <a:avLst/>
            <a:gdLst/>
            <a:ahLst/>
            <a:cxnLst/>
            <a:rect r="r" b="b" t="t" l="l"/>
            <a:pathLst>
              <a:path h="3804650" w="6087440">
                <a:moveTo>
                  <a:pt x="0" y="0"/>
                </a:moveTo>
                <a:lnTo>
                  <a:pt x="6087441" y="0"/>
                </a:lnTo>
                <a:lnTo>
                  <a:pt x="6087441" y="3804650"/>
                </a:lnTo>
                <a:lnTo>
                  <a:pt x="0" y="3804650"/>
                </a:lnTo>
                <a:lnTo>
                  <a:pt x="0" y="0"/>
                </a:lnTo>
                <a:close/>
              </a:path>
            </a:pathLst>
          </a:custGeom>
          <a:blipFill>
            <a:blip r:embed="rId3"/>
            <a:stretch>
              <a:fillRect l="0" t="0" r="0" b="0"/>
            </a:stretch>
          </a:blipFill>
        </p:spPr>
      </p:sp>
      <p:sp>
        <p:nvSpPr>
          <p:cNvPr name="Freeform 3" id="3"/>
          <p:cNvSpPr/>
          <p:nvPr/>
        </p:nvSpPr>
        <p:spPr>
          <a:xfrm flipH="false" flipV="false" rot="0">
            <a:off x="6744634" y="2983621"/>
            <a:ext cx="1159181" cy="819857"/>
          </a:xfrm>
          <a:custGeom>
            <a:avLst/>
            <a:gdLst/>
            <a:ahLst/>
            <a:cxnLst/>
            <a:rect r="r" b="b" t="t" l="l"/>
            <a:pathLst>
              <a:path h="819857" w="1159181">
                <a:moveTo>
                  <a:pt x="0" y="0"/>
                </a:moveTo>
                <a:lnTo>
                  <a:pt x="1159180" y="0"/>
                </a:lnTo>
                <a:lnTo>
                  <a:pt x="1159180" y="819857"/>
                </a:lnTo>
                <a:lnTo>
                  <a:pt x="0" y="8198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734893" y="3999089"/>
            <a:ext cx="5652091" cy="826536"/>
          </a:xfrm>
          <a:prstGeom prst="rect">
            <a:avLst/>
          </a:prstGeom>
        </p:spPr>
        <p:txBody>
          <a:bodyPr anchor="t" rtlCol="false" tIns="0" lIns="0" bIns="0" rIns="0">
            <a:spAutoFit/>
          </a:bodyPr>
          <a:lstStyle/>
          <a:p>
            <a:pPr algn="ctr">
              <a:lnSpc>
                <a:spcPts val="6805"/>
              </a:lnSpc>
              <a:spcBef>
                <a:spcPct val="0"/>
              </a:spcBef>
            </a:pPr>
            <a:r>
              <a:rPr lang="en-US" sz="4860">
                <a:solidFill>
                  <a:srgbClr val="000000"/>
                </a:solidFill>
                <a:latin typeface="Aileron"/>
                <a:ea typeface="Aileron"/>
                <a:cs typeface="Aileron"/>
                <a:sym typeface="Aileron"/>
              </a:rPr>
              <a:t>Ordinal Variables</a:t>
            </a:r>
          </a:p>
        </p:txBody>
      </p:sp>
      <p:sp>
        <p:nvSpPr>
          <p:cNvPr name="Freeform 5" id="5"/>
          <p:cNvSpPr/>
          <p:nvPr/>
        </p:nvSpPr>
        <p:spPr>
          <a:xfrm flipH="false" flipV="false" rot="0">
            <a:off x="6695690" y="4096923"/>
            <a:ext cx="1159181" cy="819857"/>
          </a:xfrm>
          <a:custGeom>
            <a:avLst/>
            <a:gdLst/>
            <a:ahLst/>
            <a:cxnLst/>
            <a:rect r="r" b="b" t="t" l="l"/>
            <a:pathLst>
              <a:path h="819857" w="1159181">
                <a:moveTo>
                  <a:pt x="0" y="0"/>
                </a:moveTo>
                <a:lnTo>
                  <a:pt x="1159181" y="0"/>
                </a:lnTo>
                <a:lnTo>
                  <a:pt x="1159181" y="819857"/>
                </a:lnTo>
                <a:lnTo>
                  <a:pt x="0" y="8198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734893" y="1857933"/>
            <a:ext cx="6544497" cy="826536"/>
          </a:xfrm>
          <a:prstGeom prst="rect">
            <a:avLst/>
          </a:prstGeom>
        </p:spPr>
        <p:txBody>
          <a:bodyPr anchor="t" rtlCol="false" tIns="0" lIns="0" bIns="0" rIns="0">
            <a:spAutoFit/>
          </a:bodyPr>
          <a:lstStyle/>
          <a:p>
            <a:pPr algn="ctr">
              <a:lnSpc>
                <a:spcPts val="6805"/>
              </a:lnSpc>
              <a:spcBef>
                <a:spcPct val="0"/>
              </a:spcBef>
            </a:pPr>
            <a:r>
              <a:rPr lang="en-US" sz="4860">
                <a:solidFill>
                  <a:srgbClr val="000000"/>
                </a:solidFill>
                <a:latin typeface="Aileron"/>
                <a:ea typeface="Aileron"/>
                <a:cs typeface="Aileron"/>
                <a:sym typeface="Aileron"/>
              </a:rPr>
              <a:t>Numerical Variables</a:t>
            </a:r>
          </a:p>
        </p:txBody>
      </p:sp>
      <p:sp>
        <p:nvSpPr>
          <p:cNvPr name="Freeform 7" id="7"/>
          <p:cNvSpPr/>
          <p:nvPr/>
        </p:nvSpPr>
        <p:spPr>
          <a:xfrm flipH="false" flipV="false" rot="0">
            <a:off x="6695690" y="1946243"/>
            <a:ext cx="1159181" cy="819857"/>
          </a:xfrm>
          <a:custGeom>
            <a:avLst/>
            <a:gdLst/>
            <a:ahLst/>
            <a:cxnLst/>
            <a:rect r="r" b="b" t="t" l="l"/>
            <a:pathLst>
              <a:path h="819857" w="1159181">
                <a:moveTo>
                  <a:pt x="0" y="0"/>
                </a:moveTo>
                <a:lnTo>
                  <a:pt x="1159181" y="0"/>
                </a:lnTo>
                <a:lnTo>
                  <a:pt x="1159181" y="819857"/>
                </a:lnTo>
                <a:lnTo>
                  <a:pt x="0" y="8198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94597" y="6099886"/>
            <a:ext cx="11301259" cy="3333871"/>
          </a:xfrm>
          <a:custGeom>
            <a:avLst/>
            <a:gdLst/>
            <a:ahLst/>
            <a:cxnLst/>
            <a:rect r="r" b="b" t="t" l="l"/>
            <a:pathLst>
              <a:path h="3333871" w="11301259">
                <a:moveTo>
                  <a:pt x="0" y="0"/>
                </a:moveTo>
                <a:lnTo>
                  <a:pt x="11301259" y="0"/>
                </a:lnTo>
                <a:lnTo>
                  <a:pt x="11301259" y="3333871"/>
                </a:lnTo>
                <a:lnTo>
                  <a:pt x="0" y="3333871"/>
                </a:lnTo>
                <a:lnTo>
                  <a:pt x="0" y="0"/>
                </a:lnTo>
                <a:close/>
              </a:path>
            </a:pathLst>
          </a:custGeom>
          <a:blipFill>
            <a:blip r:embed="rId6"/>
            <a:stretch>
              <a:fillRect l="0" t="0" r="0" b="0"/>
            </a:stretch>
          </a:blipFill>
        </p:spPr>
      </p:sp>
      <p:sp>
        <p:nvSpPr>
          <p:cNvPr name="TextBox 9" id="9"/>
          <p:cNvSpPr txBox="true"/>
          <p:nvPr/>
        </p:nvSpPr>
        <p:spPr>
          <a:xfrm rot="0">
            <a:off x="7475284" y="2932657"/>
            <a:ext cx="6544497" cy="826536"/>
          </a:xfrm>
          <a:prstGeom prst="rect">
            <a:avLst/>
          </a:prstGeom>
        </p:spPr>
        <p:txBody>
          <a:bodyPr anchor="t" rtlCol="false" tIns="0" lIns="0" bIns="0" rIns="0">
            <a:spAutoFit/>
          </a:bodyPr>
          <a:lstStyle/>
          <a:p>
            <a:pPr algn="ctr">
              <a:lnSpc>
                <a:spcPts val="6805"/>
              </a:lnSpc>
              <a:spcBef>
                <a:spcPct val="0"/>
              </a:spcBef>
            </a:pPr>
            <a:r>
              <a:rPr lang="en-US" sz="4860">
                <a:solidFill>
                  <a:srgbClr val="000000"/>
                </a:solidFill>
                <a:latin typeface="Aileron"/>
                <a:ea typeface="Aileron"/>
                <a:cs typeface="Aileron"/>
                <a:sym typeface="Aileron"/>
              </a:rPr>
              <a:t>Nominal Variables</a:t>
            </a:r>
          </a:p>
        </p:txBody>
      </p:sp>
      <p:sp>
        <p:nvSpPr>
          <p:cNvPr name="TextBox 10" id="10"/>
          <p:cNvSpPr txBox="true"/>
          <p:nvPr/>
        </p:nvSpPr>
        <p:spPr>
          <a:xfrm rot="0">
            <a:off x="2411584" y="525369"/>
            <a:ext cx="9084272" cy="1369754"/>
          </a:xfrm>
          <a:prstGeom prst="rect">
            <a:avLst/>
          </a:prstGeom>
        </p:spPr>
        <p:txBody>
          <a:bodyPr anchor="t" rtlCol="false" tIns="0" lIns="0" bIns="0" rIns="0">
            <a:spAutoFit/>
          </a:bodyPr>
          <a:lstStyle/>
          <a:p>
            <a:pPr algn="ctr">
              <a:lnSpc>
                <a:spcPts val="11055"/>
              </a:lnSpc>
              <a:spcBef>
                <a:spcPct val="0"/>
              </a:spcBef>
            </a:pPr>
            <a:r>
              <a:rPr lang="en-US" sz="7896">
                <a:solidFill>
                  <a:srgbClr val="000000"/>
                </a:solidFill>
                <a:latin typeface="Catchy Mager"/>
                <a:ea typeface="Catchy Mager"/>
                <a:cs typeface="Catchy Mager"/>
                <a:sym typeface="Catchy Mager"/>
              </a:rPr>
              <a:t>Encoding and Scaling</a:t>
            </a:r>
          </a:p>
        </p:txBody>
      </p:sp>
      <p:sp>
        <p:nvSpPr>
          <p:cNvPr name="TextBox 11" id="11"/>
          <p:cNvSpPr txBox="true"/>
          <p:nvPr/>
        </p:nvSpPr>
        <p:spPr>
          <a:xfrm rot="0">
            <a:off x="1028700" y="2245601"/>
            <a:ext cx="5479088" cy="1469979"/>
          </a:xfrm>
          <a:prstGeom prst="rect">
            <a:avLst/>
          </a:prstGeom>
        </p:spPr>
        <p:txBody>
          <a:bodyPr anchor="t" rtlCol="false" tIns="0" lIns="0" bIns="0" rIns="0">
            <a:spAutoFit/>
          </a:bodyPr>
          <a:lstStyle/>
          <a:p>
            <a:pPr algn="ctr">
              <a:lnSpc>
                <a:spcPts val="13352"/>
              </a:lnSpc>
            </a:pPr>
            <a:r>
              <a:rPr lang="en-US" b="true" sz="5341">
                <a:solidFill>
                  <a:srgbClr val="BE1931"/>
                </a:solidFill>
                <a:latin typeface="Aileron Bold"/>
                <a:ea typeface="Aileron Bold"/>
                <a:cs typeface="Aileron Bold"/>
                <a:sym typeface="Aileron Bold"/>
              </a:rPr>
              <a:t>OneHot Encoder </a:t>
            </a:r>
          </a:p>
        </p:txBody>
      </p:sp>
      <p:sp>
        <p:nvSpPr>
          <p:cNvPr name="TextBox 12" id="12"/>
          <p:cNvSpPr txBox="true"/>
          <p:nvPr/>
        </p:nvSpPr>
        <p:spPr>
          <a:xfrm rot="0">
            <a:off x="1028700" y="3992148"/>
            <a:ext cx="5479088" cy="938301"/>
          </a:xfrm>
          <a:prstGeom prst="rect">
            <a:avLst/>
          </a:prstGeom>
        </p:spPr>
        <p:txBody>
          <a:bodyPr anchor="t" rtlCol="false" tIns="0" lIns="0" bIns="0" rIns="0">
            <a:spAutoFit/>
          </a:bodyPr>
          <a:lstStyle/>
          <a:p>
            <a:pPr algn="ctr">
              <a:lnSpc>
                <a:spcPts val="7678"/>
              </a:lnSpc>
              <a:spcBef>
                <a:spcPct val="0"/>
              </a:spcBef>
            </a:pPr>
            <a:r>
              <a:rPr lang="en-US" b="true" sz="5484">
                <a:solidFill>
                  <a:srgbClr val="BE1931"/>
                </a:solidFill>
                <a:latin typeface="Aileron Bold"/>
                <a:ea typeface="Aileron Bold"/>
                <a:cs typeface="Aileron Bold"/>
                <a:sym typeface="Aileron Bold"/>
              </a:rPr>
              <a:t>Ordinal Encoder</a:t>
            </a:r>
          </a:p>
        </p:txBody>
      </p:sp>
      <p:sp>
        <p:nvSpPr>
          <p:cNvPr name="TextBox 13" id="13"/>
          <p:cNvSpPr txBox="true"/>
          <p:nvPr/>
        </p:nvSpPr>
        <p:spPr>
          <a:xfrm rot="0">
            <a:off x="1028700" y="1790348"/>
            <a:ext cx="5479088" cy="938301"/>
          </a:xfrm>
          <a:prstGeom prst="rect">
            <a:avLst/>
          </a:prstGeom>
        </p:spPr>
        <p:txBody>
          <a:bodyPr anchor="t" rtlCol="false" tIns="0" lIns="0" bIns="0" rIns="0">
            <a:spAutoFit/>
          </a:bodyPr>
          <a:lstStyle/>
          <a:p>
            <a:pPr algn="ctr">
              <a:lnSpc>
                <a:spcPts val="7678"/>
              </a:lnSpc>
              <a:spcBef>
                <a:spcPct val="0"/>
              </a:spcBef>
            </a:pPr>
            <a:r>
              <a:rPr lang="en-US" b="true" sz="5484">
                <a:solidFill>
                  <a:srgbClr val="BE1931"/>
                </a:solidFill>
                <a:latin typeface="Aileron Bold"/>
                <a:ea typeface="Aileron Bold"/>
                <a:cs typeface="Aileron Bold"/>
                <a:sym typeface="Aileron Bold"/>
              </a:rPr>
              <a:t>Standard Scaler</a:t>
            </a:r>
          </a:p>
        </p:txBody>
      </p:sp>
      <p:sp>
        <p:nvSpPr>
          <p:cNvPr name="TextBox 14" id="14"/>
          <p:cNvSpPr txBox="true"/>
          <p:nvPr/>
        </p:nvSpPr>
        <p:spPr>
          <a:xfrm rot="0">
            <a:off x="1672133" y="5460921"/>
            <a:ext cx="5603147" cy="496089"/>
          </a:xfrm>
          <a:prstGeom prst="rect">
            <a:avLst/>
          </a:prstGeom>
        </p:spPr>
        <p:txBody>
          <a:bodyPr anchor="t" rtlCol="false" tIns="0" lIns="0" bIns="0" rIns="0">
            <a:spAutoFit/>
          </a:bodyPr>
          <a:lstStyle/>
          <a:p>
            <a:pPr algn="ctr">
              <a:lnSpc>
                <a:spcPts val="4084"/>
              </a:lnSpc>
              <a:spcBef>
                <a:spcPct val="0"/>
              </a:spcBef>
            </a:pPr>
            <a:r>
              <a:rPr lang="en-US" sz="2917">
                <a:solidFill>
                  <a:srgbClr val="000000"/>
                </a:solidFill>
                <a:latin typeface="Aileron"/>
                <a:ea typeface="Aileron"/>
                <a:cs typeface="Aileron"/>
                <a:sym typeface="Aileron"/>
              </a:rPr>
              <a:t>Custom Ordinal Encoding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6897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tretch>
            <a:fillRect/>
          </a:stretch>
        </p:blipFill>
        <p:spPr>
          <a:xfrm rot="0">
            <a:off x="9749329" y="1569448"/>
            <a:ext cx="7505926" cy="6772512"/>
          </a:xfrm>
          <a:prstGeom prst="rect">
            <a:avLst/>
          </a:prstGeom>
        </p:spPr>
      </p:pic>
      <p:grpSp>
        <p:nvGrpSpPr>
          <p:cNvPr name="Group 3" id="3"/>
          <p:cNvGrpSpPr/>
          <p:nvPr/>
        </p:nvGrpSpPr>
        <p:grpSpPr>
          <a:xfrm rot="0">
            <a:off x="1969195" y="2421773"/>
            <a:ext cx="7174805" cy="5443455"/>
            <a:chOff x="0" y="0"/>
            <a:chExt cx="9566406" cy="7257940"/>
          </a:xfrm>
        </p:grpSpPr>
        <p:sp>
          <p:nvSpPr>
            <p:cNvPr name="TextBox 4" id="4"/>
            <p:cNvSpPr txBox="true"/>
            <p:nvPr/>
          </p:nvSpPr>
          <p:spPr>
            <a:xfrm rot="0">
              <a:off x="0" y="-9525"/>
              <a:ext cx="9566406" cy="4429125"/>
            </a:xfrm>
            <a:prstGeom prst="rect">
              <a:avLst/>
            </a:prstGeom>
          </p:spPr>
          <p:txBody>
            <a:bodyPr anchor="t" rtlCol="false" tIns="0" lIns="0" bIns="0" rIns="0">
              <a:spAutoFit/>
            </a:bodyPr>
            <a:lstStyle/>
            <a:p>
              <a:pPr algn="l">
                <a:lnSpc>
                  <a:spcPts val="9600"/>
                </a:lnSpc>
              </a:pPr>
              <a:r>
                <a:rPr lang="en-US" sz="8000" b="true">
                  <a:solidFill>
                    <a:srgbClr val="FFFFFF"/>
                  </a:solidFill>
                  <a:latin typeface="Aileron Bold"/>
                  <a:ea typeface="Aileron Bold"/>
                  <a:cs typeface="Aileron Bold"/>
                  <a:sym typeface="Aileron Bold"/>
                </a:rPr>
                <a:t>DESCRIPTIVE ANALYSIS</a:t>
              </a:r>
            </a:p>
            <a:p>
              <a:pPr algn="l">
                <a:lnSpc>
                  <a:spcPts val="6960"/>
                </a:lnSpc>
              </a:pPr>
            </a:p>
          </p:txBody>
        </p:sp>
        <p:sp>
          <p:nvSpPr>
            <p:cNvPr name="TextBox 5" id="5"/>
            <p:cNvSpPr txBox="true"/>
            <p:nvPr/>
          </p:nvSpPr>
          <p:spPr>
            <a:xfrm rot="0">
              <a:off x="0" y="4944144"/>
              <a:ext cx="9566406" cy="733425"/>
            </a:xfrm>
            <a:prstGeom prst="rect">
              <a:avLst/>
            </a:prstGeom>
          </p:spPr>
          <p:txBody>
            <a:bodyPr anchor="t" rtlCol="false" tIns="0" lIns="0" bIns="0" rIns="0">
              <a:spAutoFit/>
            </a:bodyPr>
            <a:lstStyle/>
            <a:p>
              <a:pPr algn="l">
                <a:lnSpc>
                  <a:spcPts val="4320"/>
                </a:lnSpc>
              </a:pPr>
            </a:p>
          </p:txBody>
        </p:sp>
        <p:sp>
          <p:nvSpPr>
            <p:cNvPr name="TextBox 6" id="6"/>
            <p:cNvSpPr txBox="true"/>
            <p:nvPr/>
          </p:nvSpPr>
          <p:spPr>
            <a:xfrm rot="0">
              <a:off x="0" y="6701256"/>
              <a:ext cx="9566406" cy="556683"/>
            </a:xfrm>
            <a:prstGeom prst="rect">
              <a:avLst/>
            </a:prstGeom>
          </p:spPr>
          <p:txBody>
            <a:bodyPr anchor="t" rtlCol="false" tIns="0" lIns="0" bIns="0" rIns="0">
              <a:spAutoFit/>
            </a:bodyPr>
            <a:lstStyle/>
            <a:p>
              <a:pPr algn="l">
                <a:lnSpc>
                  <a:spcPts val="3500"/>
                </a:lnSpc>
              </a:pPr>
            </a:p>
          </p:txBody>
        </p:sp>
        <p:sp>
          <p:nvSpPr>
            <p:cNvPr name="AutoShape 7" id="7"/>
            <p:cNvSpPr/>
            <p:nvPr/>
          </p:nvSpPr>
          <p:spPr>
            <a:xfrm>
              <a:off x="0" y="6217988"/>
              <a:ext cx="9566406" cy="0"/>
            </a:xfrm>
            <a:prstGeom prst="line">
              <a:avLst/>
            </a:prstGeom>
            <a:ln cap="rnd" w="12700">
              <a:solidFill>
                <a:srgbClr val="EBB8A9"/>
              </a:solidFill>
              <a:prstDash val="solid"/>
              <a:headEnd type="none" len="sm" w="sm"/>
              <a:tailEnd type="none" len="sm" w="sm"/>
            </a:ln>
          </p:spPr>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B6897C"/>
        </a:solidFill>
      </p:bgPr>
    </p:bg>
    <p:spTree>
      <p:nvGrpSpPr>
        <p:cNvPr id="1" name=""/>
        <p:cNvGrpSpPr/>
        <p:nvPr/>
      </p:nvGrpSpPr>
      <p:grpSpPr>
        <a:xfrm>
          <a:off x="0" y="0"/>
          <a:ext cx="0" cy="0"/>
          <a:chOff x="0" y="0"/>
          <a:chExt cx="0" cy="0"/>
        </a:xfrm>
      </p:grpSpPr>
      <p:sp>
        <p:nvSpPr>
          <p:cNvPr name="TextBox 2" id="2"/>
          <p:cNvSpPr txBox="true"/>
          <p:nvPr/>
        </p:nvSpPr>
        <p:spPr>
          <a:xfrm rot="0">
            <a:off x="2531388" y="4274503"/>
            <a:ext cx="13225224" cy="1566544"/>
          </a:xfrm>
          <a:prstGeom prst="rect">
            <a:avLst/>
          </a:prstGeom>
        </p:spPr>
        <p:txBody>
          <a:bodyPr anchor="t" rtlCol="false" tIns="0" lIns="0" bIns="0" rIns="0">
            <a:spAutoFit/>
          </a:bodyPr>
          <a:lstStyle/>
          <a:p>
            <a:pPr algn="ctr">
              <a:lnSpc>
                <a:spcPts val="12880"/>
              </a:lnSpc>
            </a:pPr>
            <a:r>
              <a:rPr lang="en-US" b="true" sz="9200">
                <a:solidFill>
                  <a:srgbClr val="392C25"/>
                </a:solidFill>
                <a:latin typeface="Canva Sans Bold"/>
                <a:ea typeface="Canva Sans Bold"/>
                <a:cs typeface="Canva Sans Bold"/>
                <a:sym typeface="Canva Sans Bold"/>
              </a:rPr>
              <a:t>UNIVARIATE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BAC9E"/>
        </a:solidFill>
      </p:bgPr>
    </p:bg>
    <p:spTree>
      <p:nvGrpSpPr>
        <p:cNvPr id="1" name=""/>
        <p:cNvGrpSpPr/>
        <p:nvPr/>
      </p:nvGrpSpPr>
      <p:grpSpPr>
        <a:xfrm>
          <a:off x="0" y="0"/>
          <a:ext cx="0" cy="0"/>
          <a:chOff x="0" y="0"/>
          <a:chExt cx="0" cy="0"/>
        </a:xfrm>
      </p:grpSpPr>
      <p:sp>
        <p:nvSpPr>
          <p:cNvPr name="Freeform 2" id="2"/>
          <p:cNvSpPr/>
          <p:nvPr/>
        </p:nvSpPr>
        <p:spPr>
          <a:xfrm flipH="false" flipV="false" rot="0">
            <a:off x="150703" y="4458169"/>
            <a:ext cx="6486669" cy="5174961"/>
          </a:xfrm>
          <a:custGeom>
            <a:avLst/>
            <a:gdLst/>
            <a:ahLst/>
            <a:cxnLst/>
            <a:rect r="r" b="b" t="t" l="l"/>
            <a:pathLst>
              <a:path h="5174961" w="6486669">
                <a:moveTo>
                  <a:pt x="0" y="0"/>
                </a:moveTo>
                <a:lnTo>
                  <a:pt x="6486669" y="0"/>
                </a:lnTo>
                <a:lnTo>
                  <a:pt x="6486669" y="5174961"/>
                </a:lnTo>
                <a:lnTo>
                  <a:pt x="0" y="5174961"/>
                </a:lnTo>
                <a:lnTo>
                  <a:pt x="0" y="0"/>
                </a:lnTo>
                <a:close/>
              </a:path>
            </a:pathLst>
          </a:custGeom>
          <a:blipFill>
            <a:blip r:embed="rId3"/>
            <a:stretch>
              <a:fillRect l="0" t="0" r="0" b="0"/>
            </a:stretch>
          </a:blipFill>
        </p:spPr>
      </p:sp>
      <p:sp>
        <p:nvSpPr>
          <p:cNvPr name="Freeform 3" id="3"/>
          <p:cNvSpPr/>
          <p:nvPr/>
        </p:nvSpPr>
        <p:spPr>
          <a:xfrm flipH="false" flipV="false" rot="0">
            <a:off x="12374155" y="655958"/>
            <a:ext cx="4672653" cy="4334582"/>
          </a:xfrm>
          <a:custGeom>
            <a:avLst/>
            <a:gdLst/>
            <a:ahLst/>
            <a:cxnLst/>
            <a:rect r="r" b="b" t="t" l="l"/>
            <a:pathLst>
              <a:path h="4334582" w="4672653">
                <a:moveTo>
                  <a:pt x="0" y="0"/>
                </a:moveTo>
                <a:lnTo>
                  <a:pt x="4672652" y="0"/>
                </a:lnTo>
                <a:lnTo>
                  <a:pt x="4672652" y="4334583"/>
                </a:lnTo>
                <a:lnTo>
                  <a:pt x="0" y="4334583"/>
                </a:lnTo>
                <a:lnTo>
                  <a:pt x="0" y="0"/>
                </a:lnTo>
                <a:close/>
              </a:path>
            </a:pathLst>
          </a:custGeom>
          <a:blipFill>
            <a:blip r:embed="rId4"/>
            <a:stretch>
              <a:fillRect l="0" t="0" r="0" b="-7799"/>
            </a:stretch>
          </a:blipFill>
        </p:spPr>
      </p:sp>
      <p:sp>
        <p:nvSpPr>
          <p:cNvPr name="Freeform 4" id="4"/>
          <p:cNvSpPr/>
          <p:nvPr/>
        </p:nvSpPr>
        <p:spPr>
          <a:xfrm flipH="false" flipV="false" rot="0">
            <a:off x="6474249" y="1550076"/>
            <a:ext cx="5233096" cy="2546347"/>
          </a:xfrm>
          <a:custGeom>
            <a:avLst/>
            <a:gdLst/>
            <a:ahLst/>
            <a:cxnLst/>
            <a:rect r="r" b="b" t="t" l="l"/>
            <a:pathLst>
              <a:path h="2546347" w="5233096">
                <a:moveTo>
                  <a:pt x="0" y="0"/>
                </a:moveTo>
                <a:lnTo>
                  <a:pt x="5233097" y="0"/>
                </a:lnTo>
                <a:lnTo>
                  <a:pt x="5233097" y="2546347"/>
                </a:lnTo>
                <a:lnTo>
                  <a:pt x="0" y="2546347"/>
                </a:lnTo>
                <a:lnTo>
                  <a:pt x="0" y="0"/>
                </a:lnTo>
                <a:close/>
              </a:path>
            </a:pathLst>
          </a:custGeom>
          <a:blipFill>
            <a:blip r:embed="rId5"/>
            <a:stretch>
              <a:fillRect l="-4356" t="0" r="-3163" b="0"/>
            </a:stretch>
          </a:blipFill>
        </p:spPr>
      </p:sp>
      <p:sp>
        <p:nvSpPr>
          <p:cNvPr name="TextBox 5" id="5"/>
          <p:cNvSpPr txBox="true"/>
          <p:nvPr/>
        </p:nvSpPr>
        <p:spPr>
          <a:xfrm rot="0">
            <a:off x="836234" y="324730"/>
            <a:ext cx="7857530"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Response : Quality of Life</a:t>
            </a:r>
          </a:p>
        </p:txBody>
      </p:sp>
      <p:sp>
        <p:nvSpPr>
          <p:cNvPr name="Freeform 6" id="6"/>
          <p:cNvSpPr/>
          <p:nvPr/>
        </p:nvSpPr>
        <p:spPr>
          <a:xfrm flipH="false" flipV="false" rot="0">
            <a:off x="11707346" y="5298547"/>
            <a:ext cx="5551954" cy="4334582"/>
          </a:xfrm>
          <a:custGeom>
            <a:avLst/>
            <a:gdLst/>
            <a:ahLst/>
            <a:cxnLst/>
            <a:rect r="r" b="b" t="t" l="l"/>
            <a:pathLst>
              <a:path h="4334582" w="5551954">
                <a:moveTo>
                  <a:pt x="0" y="0"/>
                </a:moveTo>
                <a:lnTo>
                  <a:pt x="5551954" y="0"/>
                </a:lnTo>
                <a:lnTo>
                  <a:pt x="5551954" y="4334583"/>
                </a:lnTo>
                <a:lnTo>
                  <a:pt x="0" y="4334583"/>
                </a:lnTo>
                <a:lnTo>
                  <a:pt x="0" y="0"/>
                </a:lnTo>
                <a:close/>
              </a:path>
            </a:pathLst>
          </a:custGeom>
          <a:blipFill>
            <a:blip r:embed="rId6"/>
            <a:stretch>
              <a:fillRect l="0" t="0" r="0" b="0"/>
            </a:stretch>
          </a:blipFill>
        </p:spPr>
      </p:sp>
      <p:pic>
        <p:nvPicPr>
          <p:cNvPr name="Picture 7" id="7"/>
          <p:cNvPicPr>
            <a:picLocks noChangeAspect="true"/>
          </p:cNvPicPr>
          <p:nvPr/>
        </p:nvPicPr>
        <p:blipFill>
          <a:blip r:embed="rId7"/>
          <a:srcRect l="0" t="0" r="0" b="0"/>
          <a:stretch>
            <a:fillRect/>
          </a:stretch>
        </p:blipFill>
        <p:spPr>
          <a:xfrm flipH="false" flipV="false" rot="318182">
            <a:off x="3304529" y="2450562"/>
            <a:ext cx="1808093" cy="174481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4676336">
            <a:off x="8279228" y="6377269"/>
            <a:ext cx="2503851" cy="3360874"/>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sp>
        <p:nvSpPr>
          <p:cNvPr name="Freeform 2" id="2"/>
          <p:cNvSpPr/>
          <p:nvPr/>
        </p:nvSpPr>
        <p:spPr>
          <a:xfrm flipH="false" flipV="false" rot="0">
            <a:off x="1417141" y="2947176"/>
            <a:ext cx="7487448" cy="5876457"/>
          </a:xfrm>
          <a:custGeom>
            <a:avLst/>
            <a:gdLst/>
            <a:ahLst/>
            <a:cxnLst/>
            <a:rect r="r" b="b" t="t" l="l"/>
            <a:pathLst>
              <a:path h="5876457" w="7487448">
                <a:moveTo>
                  <a:pt x="0" y="0"/>
                </a:moveTo>
                <a:lnTo>
                  <a:pt x="7487448" y="0"/>
                </a:lnTo>
                <a:lnTo>
                  <a:pt x="7487448" y="5876457"/>
                </a:lnTo>
                <a:lnTo>
                  <a:pt x="0" y="5876457"/>
                </a:lnTo>
                <a:lnTo>
                  <a:pt x="0" y="0"/>
                </a:lnTo>
                <a:close/>
              </a:path>
            </a:pathLst>
          </a:custGeom>
          <a:blipFill>
            <a:blip r:embed="rId3"/>
            <a:stretch>
              <a:fillRect l="0" t="0" r="0" b="0"/>
            </a:stretch>
          </a:blipFill>
        </p:spPr>
      </p:sp>
      <p:sp>
        <p:nvSpPr>
          <p:cNvPr name="Freeform 3" id="3"/>
          <p:cNvSpPr/>
          <p:nvPr/>
        </p:nvSpPr>
        <p:spPr>
          <a:xfrm flipH="false" flipV="false" rot="0">
            <a:off x="9703856" y="2947176"/>
            <a:ext cx="7555444" cy="5876457"/>
          </a:xfrm>
          <a:custGeom>
            <a:avLst/>
            <a:gdLst/>
            <a:ahLst/>
            <a:cxnLst/>
            <a:rect r="r" b="b" t="t" l="l"/>
            <a:pathLst>
              <a:path h="5876457" w="7555444">
                <a:moveTo>
                  <a:pt x="0" y="0"/>
                </a:moveTo>
                <a:lnTo>
                  <a:pt x="7555444" y="0"/>
                </a:lnTo>
                <a:lnTo>
                  <a:pt x="7555444" y="5876457"/>
                </a:lnTo>
                <a:lnTo>
                  <a:pt x="0" y="5876457"/>
                </a:lnTo>
                <a:lnTo>
                  <a:pt x="0" y="0"/>
                </a:lnTo>
                <a:close/>
              </a:path>
            </a:pathLst>
          </a:custGeom>
          <a:blipFill>
            <a:blip r:embed="rId4"/>
            <a:stretch>
              <a:fillRect l="0" t="0" r="0" b="0"/>
            </a:stretch>
          </a:blipFill>
        </p:spPr>
      </p:sp>
      <p:sp>
        <p:nvSpPr>
          <p:cNvPr name="TextBox 4" id="4"/>
          <p:cNvSpPr txBox="true"/>
          <p:nvPr/>
        </p:nvSpPr>
        <p:spPr>
          <a:xfrm rot="0">
            <a:off x="3054155" y="1300616"/>
            <a:ext cx="11700867"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Mental and Overall Health Conditions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B6897C"/>
        </a:solidFill>
      </p:bgPr>
    </p:bg>
    <p:spTree>
      <p:nvGrpSpPr>
        <p:cNvPr id="1" name=""/>
        <p:cNvGrpSpPr/>
        <p:nvPr/>
      </p:nvGrpSpPr>
      <p:grpSpPr>
        <a:xfrm>
          <a:off x="0" y="0"/>
          <a:ext cx="0" cy="0"/>
          <a:chOff x="0" y="0"/>
          <a:chExt cx="0" cy="0"/>
        </a:xfrm>
      </p:grpSpPr>
      <p:sp>
        <p:nvSpPr>
          <p:cNvPr name="TextBox 2" id="2"/>
          <p:cNvSpPr txBox="true"/>
          <p:nvPr/>
        </p:nvSpPr>
        <p:spPr>
          <a:xfrm rot="0">
            <a:off x="3022818" y="4274503"/>
            <a:ext cx="12242363" cy="1566544"/>
          </a:xfrm>
          <a:prstGeom prst="rect">
            <a:avLst/>
          </a:prstGeom>
        </p:spPr>
        <p:txBody>
          <a:bodyPr anchor="t" rtlCol="false" tIns="0" lIns="0" bIns="0" rIns="0">
            <a:spAutoFit/>
          </a:bodyPr>
          <a:lstStyle/>
          <a:p>
            <a:pPr algn="ctr">
              <a:lnSpc>
                <a:spcPts val="12880"/>
              </a:lnSpc>
            </a:pPr>
            <a:r>
              <a:rPr lang="en-US" b="true" sz="9200">
                <a:solidFill>
                  <a:srgbClr val="392C25"/>
                </a:solidFill>
                <a:latin typeface="Canva Sans Bold"/>
                <a:ea typeface="Canva Sans Bold"/>
                <a:cs typeface="Canva Sans Bold"/>
                <a:sym typeface="Canva Sans Bold"/>
              </a:rPr>
              <a:t>BIVARIATE ANALYSIS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016163"/>
            <a:ext cx="7757082" cy="6242137"/>
          </a:xfrm>
          <a:custGeom>
            <a:avLst/>
            <a:gdLst/>
            <a:ahLst/>
            <a:cxnLst/>
            <a:rect r="r" b="b" t="t" l="l"/>
            <a:pathLst>
              <a:path h="6242137" w="7757082">
                <a:moveTo>
                  <a:pt x="0" y="0"/>
                </a:moveTo>
                <a:lnTo>
                  <a:pt x="7757082" y="0"/>
                </a:lnTo>
                <a:lnTo>
                  <a:pt x="7757082" y="6242137"/>
                </a:lnTo>
                <a:lnTo>
                  <a:pt x="0" y="6242137"/>
                </a:lnTo>
                <a:lnTo>
                  <a:pt x="0" y="0"/>
                </a:lnTo>
                <a:close/>
              </a:path>
            </a:pathLst>
          </a:custGeom>
          <a:blipFill>
            <a:blip r:embed="rId3"/>
            <a:stretch>
              <a:fillRect l="0" t="0" r="0" b="0"/>
            </a:stretch>
          </a:blipFill>
        </p:spPr>
      </p:sp>
      <p:sp>
        <p:nvSpPr>
          <p:cNvPr name="Freeform 3" id="3"/>
          <p:cNvSpPr/>
          <p:nvPr/>
        </p:nvSpPr>
        <p:spPr>
          <a:xfrm flipH="false" flipV="false" rot="0">
            <a:off x="9628484" y="3016163"/>
            <a:ext cx="7630816" cy="6187539"/>
          </a:xfrm>
          <a:custGeom>
            <a:avLst/>
            <a:gdLst/>
            <a:ahLst/>
            <a:cxnLst/>
            <a:rect r="r" b="b" t="t" l="l"/>
            <a:pathLst>
              <a:path h="6187539" w="7630816">
                <a:moveTo>
                  <a:pt x="0" y="0"/>
                </a:moveTo>
                <a:lnTo>
                  <a:pt x="7630816" y="0"/>
                </a:lnTo>
                <a:lnTo>
                  <a:pt x="7630816" y="6187539"/>
                </a:lnTo>
                <a:lnTo>
                  <a:pt x="0" y="6187539"/>
                </a:lnTo>
                <a:lnTo>
                  <a:pt x="0" y="0"/>
                </a:lnTo>
                <a:close/>
              </a:path>
            </a:pathLst>
          </a:custGeom>
          <a:blipFill>
            <a:blip r:embed="rId4"/>
            <a:stretch>
              <a:fillRect l="-1689" t="0" r="-4659" b="-544"/>
            </a:stretch>
          </a:blipFill>
        </p:spPr>
      </p:sp>
      <p:sp>
        <p:nvSpPr>
          <p:cNvPr name="TextBox 4" id="4"/>
          <p:cNvSpPr txBox="true"/>
          <p:nvPr/>
        </p:nvSpPr>
        <p:spPr>
          <a:xfrm rot="0">
            <a:off x="6478707" y="1131579"/>
            <a:ext cx="4948357"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Financial Status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sp>
        <p:nvSpPr>
          <p:cNvPr name="Freeform 2" id="2"/>
          <p:cNvSpPr/>
          <p:nvPr/>
        </p:nvSpPr>
        <p:spPr>
          <a:xfrm flipH="false" flipV="false" rot="0">
            <a:off x="9836627" y="2822978"/>
            <a:ext cx="6792401" cy="6242137"/>
          </a:xfrm>
          <a:custGeom>
            <a:avLst/>
            <a:gdLst/>
            <a:ahLst/>
            <a:cxnLst/>
            <a:rect r="r" b="b" t="t" l="l"/>
            <a:pathLst>
              <a:path h="6242137" w="6792401">
                <a:moveTo>
                  <a:pt x="0" y="0"/>
                </a:moveTo>
                <a:lnTo>
                  <a:pt x="6792402" y="0"/>
                </a:lnTo>
                <a:lnTo>
                  <a:pt x="6792402" y="6242137"/>
                </a:lnTo>
                <a:lnTo>
                  <a:pt x="0" y="6242137"/>
                </a:lnTo>
                <a:lnTo>
                  <a:pt x="0" y="0"/>
                </a:lnTo>
                <a:close/>
              </a:path>
            </a:pathLst>
          </a:custGeom>
          <a:blipFill>
            <a:blip r:embed="rId3"/>
            <a:stretch>
              <a:fillRect l="0" t="0" r="-711" b="0"/>
            </a:stretch>
          </a:blipFill>
        </p:spPr>
      </p:sp>
      <p:sp>
        <p:nvSpPr>
          <p:cNvPr name="Freeform 3" id="3"/>
          <p:cNvSpPr/>
          <p:nvPr/>
        </p:nvSpPr>
        <p:spPr>
          <a:xfrm flipH="false" flipV="false" rot="0">
            <a:off x="1624355" y="2916835"/>
            <a:ext cx="7328530" cy="6148280"/>
          </a:xfrm>
          <a:custGeom>
            <a:avLst/>
            <a:gdLst/>
            <a:ahLst/>
            <a:cxnLst/>
            <a:rect r="r" b="b" t="t" l="l"/>
            <a:pathLst>
              <a:path h="6148280" w="7328530">
                <a:moveTo>
                  <a:pt x="0" y="0"/>
                </a:moveTo>
                <a:lnTo>
                  <a:pt x="7328530" y="0"/>
                </a:lnTo>
                <a:lnTo>
                  <a:pt x="7328530" y="6148280"/>
                </a:lnTo>
                <a:lnTo>
                  <a:pt x="0" y="6148280"/>
                </a:lnTo>
                <a:lnTo>
                  <a:pt x="0" y="0"/>
                </a:lnTo>
                <a:close/>
              </a:path>
            </a:pathLst>
          </a:custGeom>
          <a:blipFill>
            <a:blip r:embed="rId4"/>
            <a:stretch>
              <a:fillRect l="0" t="0" r="0" b="0"/>
            </a:stretch>
          </a:blipFill>
        </p:spPr>
      </p:sp>
      <p:sp>
        <p:nvSpPr>
          <p:cNvPr name="TextBox 4" id="4"/>
          <p:cNvSpPr txBox="true"/>
          <p:nvPr/>
        </p:nvSpPr>
        <p:spPr>
          <a:xfrm rot="0">
            <a:off x="6834168" y="1131579"/>
            <a:ext cx="4237434"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Health Status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sp>
        <p:nvSpPr>
          <p:cNvPr name="Freeform 2" id="2"/>
          <p:cNvSpPr/>
          <p:nvPr/>
        </p:nvSpPr>
        <p:spPr>
          <a:xfrm flipH="false" flipV="false" rot="0">
            <a:off x="570972" y="2083625"/>
            <a:ext cx="8573028" cy="7544264"/>
          </a:xfrm>
          <a:custGeom>
            <a:avLst/>
            <a:gdLst/>
            <a:ahLst/>
            <a:cxnLst/>
            <a:rect r="r" b="b" t="t" l="l"/>
            <a:pathLst>
              <a:path h="7544264" w="8573028">
                <a:moveTo>
                  <a:pt x="0" y="0"/>
                </a:moveTo>
                <a:lnTo>
                  <a:pt x="8573028" y="0"/>
                </a:lnTo>
                <a:lnTo>
                  <a:pt x="8573028" y="7544264"/>
                </a:lnTo>
                <a:lnTo>
                  <a:pt x="0" y="7544264"/>
                </a:lnTo>
                <a:lnTo>
                  <a:pt x="0" y="0"/>
                </a:lnTo>
                <a:close/>
              </a:path>
            </a:pathLst>
          </a:custGeom>
          <a:blipFill>
            <a:blip r:embed="rId3"/>
            <a:stretch>
              <a:fillRect l="0" t="0" r="0" b="0"/>
            </a:stretch>
          </a:blipFill>
        </p:spPr>
      </p:sp>
      <p:sp>
        <p:nvSpPr>
          <p:cNvPr name="Freeform 3" id="3"/>
          <p:cNvSpPr/>
          <p:nvPr/>
        </p:nvSpPr>
        <p:spPr>
          <a:xfrm flipH="false" flipV="false" rot="0">
            <a:off x="9721093" y="2083625"/>
            <a:ext cx="8068732" cy="7544264"/>
          </a:xfrm>
          <a:custGeom>
            <a:avLst/>
            <a:gdLst/>
            <a:ahLst/>
            <a:cxnLst/>
            <a:rect r="r" b="b" t="t" l="l"/>
            <a:pathLst>
              <a:path h="7544264" w="8068732">
                <a:moveTo>
                  <a:pt x="0" y="0"/>
                </a:moveTo>
                <a:lnTo>
                  <a:pt x="8068732" y="0"/>
                </a:lnTo>
                <a:lnTo>
                  <a:pt x="8068732" y="7544264"/>
                </a:lnTo>
                <a:lnTo>
                  <a:pt x="0" y="7544264"/>
                </a:lnTo>
                <a:lnTo>
                  <a:pt x="0" y="0"/>
                </a:lnTo>
                <a:close/>
              </a:path>
            </a:pathLst>
          </a:custGeom>
          <a:blipFill>
            <a:blip r:embed="rId4"/>
            <a:stretch>
              <a:fillRect l="0" t="0" r="0" b="0"/>
            </a:stretch>
          </a:blipFill>
        </p:spPr>
      </p:sp>
      <p:sp>
        <p:nvSpPr>
          <p:cNvPr name="TextBox 4" id="4"/>
          <p:cNvSpPr txBox="true"/>
          <p:nvPr/>
        </p:nvSpPr>
        <p:spPr>
          <a:xfrm rot="0">
            <a:off x="2374070" y="544513"/>
            <a:ext cx="1275623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Connections with Family and Community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979600" y="-272530"/>
            <a:ext cx="15955971" cy="4567540"/>
            <a:chOff x="0" y="0"/>
            <a:chExt cx="2791520" cy="799098"/>
          </a:xfrm>
        </p:grpSpPr>
        <p:sp>
          <p:nvSpPr>
            <p:cNvPr name="Freeform 4" id="4"/>
            <p:cNvSpPr/>
            <p:nvPr/>
          </p:nvSpPr>
          <p:spPr>
            <a:xfrm flipH="false" flipV="false" rot="0">
              <a:off x="0" y="0"/>
              <a:ext cx="2791520" cy="799098"/>
            </a:xfrm>
            <a:custGeom>
              <a:avLst/>
              <a:gdLst/>
              <a:ahLst/>
              <a:cxnLst/>
              <a:rect r="r" b="b" t="t" l="l"/>
              <a:pathLst>
                <a:path h="799098" w="2791520">
                  <a:moveTo>
                    <a:pt x="2791520" y="399549"/>
                  </a:moveTo>
                  <a:lnTo>
                    <a:pt x="2588320" y="799098"/>
                  </a:lnTo>
                  <a:lnTo>
                    <a:pt x="203200" y="799098"/>
                  </a:lnTo>
                  <a:lnTo>
                    <a:pt x="0" y="399549"/>
                  </a:lnTo>
                  <a:lnTo>
                    <a:pt x="203200" y="0"/>
                  </a:lnTo>
                  <a:lnTo>
                    <a:pt x="2588320" y="0"/>
                  </a:lnTo>
                  <a:lnTo>
                    <a:pt x="2791520" y="399549"/>
                  </a:lnTo>
                  <a:close/>
                </a:path>
              </a:pathLst>
            </a:custGeom>
            <a:solidFill>
              <a:srgbClr val="F5E6E1"/>
            </a:solidFill>
          </p:spPr>
        </p:sp>
        <p:sp>
          <p:nvSpPr>
            <p:cNvPr name="TextBox 5" id="5"/>
            <p:cNvSpPr txBox="true"/>
            <p:nvPr/>
          </p:nvSpPr>
          <p:spPr>
            <a:xfrm>
              <a:off x="114300" y="-28575"/>
              <a:ext cx="2562920" cy="82767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86002" y="-353890"/>
            <a:ext cx="6112384" cy="2365130"/>
            <a:chOff x="0" y="0"/>
            <a:chExt cx="2830213" cy="1095125"/>
          </a:xfrm>
        </p:grpSpPr>
        <p:sp>
          <p:nvSpPr>
            <p:cNvPr name="Freeform 7" id="7"/>
            <p:cNvSpPr/>
            <p:nvPr/>
          </p:nvSpPr>
          <p:spPr>
            <a:xfrm flipH="false" flipV="false" rot="0">
              <a:off x="0" y="0"/>
              <a:ext cx="2830213" cy="1095125"/>
            </a:xfrm>
            <a:custGeom>
              <a:avLst/>
              <a:gdLst/>
              <a:ahLst/>
              <a:cxnLst/>
              <a:rect r="r" b="b" t="t" l="l"/>
              <a:pathLst>
                <a:path h="1095125" w="2830213">
                  <a:moveTo>
                    <a:pt x="2830213" y="547562"/>
                  </a:moveTo>
                  <a:lnTo>
                    <a:pt x="2627013" y="1095125"/>
                  </a:lnTo>
                  <a:lnTo>
                    <a:pt x="203200" y="1095125"/>
                  </a:lnTo>
                  <a:lnTo>
                    <a:pt x="0" y="547562"/>
                  </a:lnTo>
                  <a:lnTo>
                    <a:pt x="203200" y="0"/>
                  </a:lnTo>
                  <a:lnTo>
                    <a:pt x="2627013" y="0"/>
                  </a:lnTo>
                  <a:lnTo>
                    <a:pt x="2830213" y="547562"/>
                  </a:lnTo>
                  <a:close/>
                </a:path>
              </a:pathLst>
            </a:custGeom>
            <a:gradFill rotWithShape="true">
              <a:gsLst>
                <a:gs pos="0">
                  <a:srgbClr val="FF66C4">
                    <a:alpha val="100000"/>
                  </a:srgbClr>
                </a:gs>
                <a:gs pos="100000">
                  <a:srgbClr val="FFDE59">
                    <a:alpha val="100000"/>
                  </a:srgbClr>
                </a:gs>
              </a:gsLst>
              <a:lin ang="0"/>
            </a:gradFill>
          </p:spPr>
        </p:sp>
        <p:sp>
          <p:nvSpPr>
            <p:cNvPr name="TextBox 8" id="8"/>
            <p:cNvSpPr txBox="true"/>
            <p:nvPr/>
          </p:nvSpPr>
          <p:spPr>
            <a:xfrm>
              <a:off x="114300" y="-28575"/>
              <a:ext cx="2601613" cy="11237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0" y="2422261"/>
            <a:ext cx="13770018" cy="2275783"/>
          </a:xfrm>
          <a:prstGeom prst="rect">
            <a:avLst/>
          </a:prstGeom>
        </p:spPr>
        <p:txBody>
          <a:bodyPr anchor="t" rtlCol="false" tIns="0" lIns="0" bIns="0" rIns="0">
            <a:spAutoFit/>
          </a:bodyPr>
          <a:lstStyle/>
          <a:p>
            <a:pPr algn="l" marL="702163" indent="-351082" lvl="1">
              <a:lnSpc>
                <a:spcPts val="4553"/>
              </a:lnSpc>
              <a:buFont typeface="Arial"/>
              <a:buChar char="•"/>
            </a:pPr>
            <a:r>
              <a:rPr lang="en-US" sz="3252">
                <a:solidFill>
                  <a:srgbClr val="000000"/>
                </a:solidFill>
                <a:latin typeface="Clear Sans"/>
                <a:ea typeface="Clear Sans"/>
                <a:cs typeface="Clear Sans"/>
                <a:sym typeface="Clear Sans"/>
              </a:rPr>
              <a:t>Two </a:t>
            </a:r>
            <a:r>
              <a:rPr lang="en-US" sz="3252">
                <a:solidFill>
                  <a:srgbClr val="000000"/>
                </a:solidFill>
                <a:latin typeface="Clear Sans"/>
                <a:ea typeface="Clear Sans"/>
                <a:cs typeface="Clear Sans"/>
                <a:sym typeface="Clear Sans"/>
              </a:rPr>
              <a:t>or more predictor variables are highly correlated.</a:t>
            </a:r>
          </a:p>
          <a:p>
            <a:pPr algn="l" marL="702163" indent="-351082" lvl="1">
              <a:lnSpc>
                <a:spcPts val="4553"/>
              </a:lnSpc>
              <a:buFont typeface="Arial"/>
              <a:buChar char="•"/>
            </a:pPr>
            <a:r>
              <a:rPr lang="en-US" sz="3252">
                <a:solidFill>
                  <a:srgbClr val="000000"/>
                </a:solidFill>
                <a:latin typeface="Clear Sans"/>
                <a:ea typeface="Clear Sans"/>
                <a:cs typeface="Clear Sans"/>
                <a:sym typeface="Clear Sans"/>
              </a:rPr>
              <a:t>One or more predictors can be linearly predicted from the others </a:t>
            </a:r>
          </a:p>
          <a:p>
            <a:pPr algn="l">
              <a:lnSpc>
                <a:spcPts val="4553"/>
              </a:lnSpc>
            </a:pPr>
            <a:r>
              <a:rPr lang="en-US" sz="3252">
                <a:solidFill>
                  <a:srgbClr val="000000"/>
                </a:solidFill>
                <a:latin typeface="Clear Sans"/>
                <a:ea typeface="Clear Sans"/>
                <a:cs typeface="Clear Sans"/>
                <a:sym typeface="Clear Sans"/>
              </a:rPr>
              <a:t>      </a:t>
            </a:r>
            <a:r>
              <a:rPr lang="en-US" sz="3252">
                <a:solidFill>
                  <a:srgbClr val="000000"/>
                </a:solidFill>
                <a:latin typeface="Clear Sans"/>
                <a:ea typeface="Clear Sans"/>
                <a:cs typeface="Clear Sans"/>
                <a:sym typeface="Clear Sans"/>
              </a:rPr>
              <a:t>with a significant degree of accuracy.</a:t>
            </a:r>
          </a:p>
          <a:p>
            <a:pPr algn="l">
              <a:lnSpc>
                <a:spcPts val="4553"/>
              </a:lnSpc>
            </a:pPr>
          </a:p>
        </p:txBody>
      </p:sp>
      <p:grpSp>
        <p:nvGrpSpPr>
          <p:cNvPr name="Group 10" id="10"/>
          <p:cNvGrpSpPr/>
          <p:nvPr/>
        </p:nvGrpSpPr>
        <p:grpSpPr>
          <a:xfrm rot="0">
            <a:off x="1463307" y="4497797"/>
            <a:ext cx="17778487" cy="6306791"/>
            <a:chOff x="0" y="0"/>
            <a:chExt cx="3110372" cy="1103382"/>
          </a:xfrm>
        </p:grpSpPr>
        <p:sp>
          <p:nvSpPr>
            <p:cNvPr name="Freeform 11" id="11"/>
            <p:cNvSpPr/>
            <p:nvPr/>
          </p:nvSpPr>
          <p:spPr>
            <a:xfrm flipH="false" flipV="false" rot="0">
              <a:off x="0" y="0"/>
              <a:ext cx="3110372" cy="1103382"/>
            </a:xfrm>
            <a:custGeom>
              <a:avLst/>
              <a:gdLst/>
              <a:ahLst/>
              <a:cxnLst/>
              <a:rect r="r" b="b" t="t" l="l"/>
              <a:pathLst>
                <a:path h="1103382" w="3110372">
                  <a:moveTo>
                    <a:pt x="3110372" y="551691"/>
                  </a:moveTo>
                  <a:lnTo>
                    <a:pt x="2907172" y="1103382"/>
                  </a:lnTo>
                  <a:lnTo>
                    <a:pt x="203200" y="1103382"/>
                  </a:lnTo>
                  <a:lnTo>
                    <a:pt x="0" y="551691"/>
                  </a:lnTo>
                  <a:lnTo>
                    <a:pt x="203200" y="0"/>
                  </a:lnTo>
                  <a:lnTo>
                    <a:pt x="2907172" y="0"/>
                  </a:lnTo>
                  <a:lnTo>
                    <a:pt x="3110372" y="551691"/>
                  </a:lnTo>
                  <a:close/>
                </a:path>
              </a:pathLst>
            </a:custGeom>
            <a:solidFill>
              <a:srgbClr val="DBAC9E"/>
            </a:solidFill>
          </p:spPr>
        </p:sp>
        <p:sp>
          <p:nvSpPr>
            <p:cNvPr name="TextBox 12" id="12"/>
            <p:cNvSpPr txBox="true"/>
            <p:nvPr/>
          </p:nvSpPr>
          <p:spPr>
            <a:xfrm>
              <a:off x="114300" y="-28575"/>
              <a:ext cx="2881772" cy="1131957"/>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2613054" y="382997"/>
            <a:ext cx="5226651" cy="4114800"/>
          </a:xfrm>
          <a:custGeom>
            <a:avLst/>
            <a:gdLst/>
            <a:ahLst/>
            <a:cxnLst/>
            <a:rect r="r" b="b" t="t" l="l"/>
            <a:pathLst>
              <a:path h="4114800" w="5226651">
                <a:moveTo>
                  <a:pt x="0" y="0"/>
                </a:moveTo>
                <a:lnTo>
                  <a:pt x="5226651" y="0"/>
                </a:lnTo>
                <a:lnTo>
                  <a:pt x="52266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199379" y="711701"/>
            <a:ext cx="5485629" cy="633999"/>
          </a:xfrm>
          <a:prstGeom prst="rect">
            <a:avLst/>
          </a:prstGeom>
        </p:spPr>
        <p:txBody>
          <a:bodyPr anchor="t" rtlCol="false" tIns="0" lIns="0" bIns="0" rIns="0">
            <a:spAutoFit/>
          </a:bodyPr>
          <a:lstStyle/>
          <a:p>
            <a:pPr algn="ctr">
              <a:lnSpc>
                <a:spcPts val="4720"/>
              </a:lnSpc>
            </a:pPr>
            <a:r>
              <a:rPr lang="en-US" sz="4968">
                <a:solidFill>
                  <a:srgbClr val="FFFFFF"/>
                </a:solidFill>
                <a:latin typeface="Chau Philomene"/>
                <a:ea typeface="Chau Philomene"/>
                <a:cs typeface="Chau Philomene"/>
                <a:sym typeface="Chau Philomene"/>
              </a:rPr>
              <a:t>MULTICOLLINEARITY</a:t>
            </a:r>
          </a:p>
        </p:txBody>
      </p:sp>
      <p:sp>
        <p:nvSpPr>
          <p:cNvPr name="TextBox 15" id="15"/>
          <p:cNvSpPr txBox="true"/>
          <p:nvPr/>
        </p:nvSpPr>
        <p:spPr>
          <a:xfrm rot="0">
            <a:off x="3060876" y="5086350"/>
            <a:ext cx="15227124" cy="5742882"/>
          </a:xfrm>
          <a:prstGeom prst="rect">
            <a:avLst/>
          </a:prstGeom>
        </p:spPr>
        <p:txBody>
          <a:bodyPr anchor="t" rtlCol="false" tIns="0" lIns="0" bIns="0" rIns="0">
            <a:spAutoFit/>
          </a:bodyPr>
          <a:lstStyle/>
          <a:p>
            <a:pPr algn="l" marL="702162" indent="-351081" lvl="1">
              <a:lnSpc>
                <a:spcPts val="4553"/>
              </a:lnSpc>
              <a:buFont typeface="Arial"/>
              <a:buChar char="•"/>
            </a:pPr>
            <a:r>
              <a:rPr lang="en-US" sz="3252">
                <a:solidFill>
                  <a:srgbClr val="000000"/>
                </a:solidFill>
                <a:latin typeface="Clear Sans"/>
                <a:ea typeface="Clear Sans"/>
                <a:cs typeface="Clear Sans"/>
                <a:sym typeface="Clear Sans"/>
              </a:rPr>
              <a:t>Th</a:t>
            </a:r>
            <a:r>
              <a:rPr lang="en-US" sz="3252">
                <a:solidFill>
                  <a:srgbClr val="000000"/>
                </a:solidFill>
                <a:latin typeface="Clear Sans"/>
                <a:ea typeface="Clear Sans"/>
                <a:cs typeface="Clear Sans"/>
                <a:sym typeface="Clear Sans"/>
              </a:rPr>
              <a:t>e dataset comprises both categorical and numerical variables.</a:t>
            </a:r>
          </a:p>
          <a:p>
            <a:pPr algn="l" marL="702162" indent="-351081" lvl="1">
              <a:lnSpc>
                <a:spcPts val="4553"/>
              </a:lnSpc>
              <a:buFont typeface="Arial"/>
              <a:buChar char="•"/>
            </a:pPr>
            <a:r>
              <a:rPr lang="en-US" sz="3252">
                <a:solidFill>
                  <a:srgbClr val="000000"/>
                </a:solidFill>
                <a:latin typeface="Clear Sans"/>
                <a:ea typeface="Clear Sans"/>
                <a:cs typeface="Clear Sans"/>
                <a:sym typeface="Clear Sans"/>
              </a:rPr>
              <a:t>To assess multicollinearity:</a:t>
            </a:r>
          </a:p>
          <a:p>
            <a:pPr algn="l" marL="702162" indent="-351081" lvl="1">
              <a:lnSpc>
                <a:spcPts val="4553"/>
              </a:lnSpc>
              <a:buFont typeface="Arial"/>
              <a:buChar char="•"/>
            </a:pPr>
            <a:r>
              <a:rPr lang="en-US" sz="3252">
                <a:solidFill>
                  <a:srgbClr val="000000"/>
                </a:solidFill>
                <a:latin typeface="Clear Sans"/>
                <a:ea typeface="Clear Sans"/>
                <a:cs typeface="Clear Sans"/>
                <a:sym typeface="Clear Sans"/>
              </a:rPr>
              <a:t>The variables were separated into two groups: categorical and numerical.</a:t>
            </a:r>
          </a:p>
          <a:p>
            <a:pPr algn="l" marL="702162" indent="-351081" lvl="1">
              <a:lnSpc>
                <a:spcPts val="4553"/>
              </a:lnSpc>
              <a:buFont typeface="Arial"/>
              <a:buChar char="•"/>
            </a:pPr>
            <a:r>
              <a:rPr lang="en-US" sz="3252">
                <a:solidFill>
                  <a:srgbClr val="000000"/>
                </a:solidFill>
                <a:latin typeface="Clear Sans"/>
                <a:ea typeface="Clear Sans"/>
                <a:cs typeface="Clear Sans"/>
                <a:sym typeface="Clear Sans"/>
              </a:rPr>
              <a:t>For categorical variables:</a:t>
            </a:r>
          </a:p>
          <a:p>
            <a:pPr algn="l" marL="1404324" indent="-468108" lvl="2">
              <a:lnSpc>
                <a:spcPts val="4553"/>
              </a:lnSpc>
              <a:buFont typeface="Arial"/>
              <a:buChar char="⚬"/>
            </a:pPr>
            <a:r>
              <a:rPr lang="en-US" sz="3252">
                <a:solidFill>
                  <a:srgbClr val="000000"/>
                </a:solidFill>
                <a:latin typeface="Clear Sans"/>
                <a:ea typeface="Clear Sans"/>
                <a:cs typeface="Clear Sans"/>
                <a:sym typeface="Clear Sans"/>
              </a:rPr>
              <a:t>A </a:t>
            </a:r>
            <a:r>
              <a:rPr lang="en-US" b="true" sz="3252">
                <a:solidFill>
                  <a:srgbClr val="000000"/>
                </a:solidFill>
                <a:latin typeface="Clear Sans Bold"/>
                <a:ea typeface="Clear Sans Bold"/>
                <a:cs typeface="Clear Sans Bold"/>
                <a:sym typeface="Clear Sans Bold"/>
              </a:rPr>
              <a:t>heatmap </a:t>
            </a:r>
            <a:r>
              <a:rPr lang="en-US" sz="3252">
                <a:solidFill>
                  <a:srgbClr val="000000"/>
                </a:solidFill>
                <a:latin typeface="Clear Sans"/>
                <a:ea typeface="Clear Sans"/>
                <a:cs typeface="Clear Sans"/>
                <a:sym typeface="Clear Sans"/>
              </a:rPr>
              <a:t>was plotted using </a:t>
            </a:r>
            <a:r>
              <a:rPr lang="en-US" b="true" sz="3252">
                <a:solidFill>
                  <a:srgbClr val="000000"/>
                </a:solidFill>
                <a:latin typeface="Clear Sans Bold"/>
                <a:ea typeface="Clear Sans Bold"/>
                <a:cs typeface="Clear Sans Bold"/>
                <a:sym typeface="Clear Sans Bold"/>
              </a:rPr>
              <a:t>Cramér</a:t>
            </a:r>
            <a:r>
              <a:rPr lang="en-US" sz="3252">
                <a:solidFill>
                  <a:srgbClr val="000000"/>
                </a:solidFill>
                <a:latin typeface="Clear Sans"/>
                <a:ea typeface="Clear Sans"/>
                <a:cs typeface="Clear Sans"/>
                <a:sym typeface="Clear Sans"/>
              </a:rPr>
              <a:t>'s V to visualize the strength of associations.</a:t>
            </a:r>
          </a:p>
          <a:p>
            <a:pPr algn="l" marL="702162" indent="-351081" lvl="1">
              <a:lnSpc>
                <a:spcPts val="4553"/>
              </a:lnSpc>
              <a:buFont typeface="Arial"/>
              <a:buChar char="•"/>
            </a:pPr>
            <a:r>
              <a:rPr lang="en-US" sz="3252">
                <a:solidFill>
                  <a:srgbClr val="000000"/>
                </a:solidFill>
                <a:latin typeface="Clear Sans"/>
                <a:ea typeface="Clear Sans"/>
                <a:cs typeface="Clear Sans"/>
                <a:sym typeface="Clear Sans"/>
              </a:rPr>
              <a:t>For numerical variables:</a:t>
            </a:r>
          </a:p>
          <a:p>
            <a:pPr algn="l" marL="1404324" indent="-468108" lvl="2">
              <a:lnSpc>
                <a:spcPts val="4553"/>
              </a:lnSpc>
              <a:buFont typeface="Arial"/>
              <a:buChar char="⚬"/>
            </a:pPr>
            <a:r>
              <a:rPr lang="en-US" sz="3252">
                <a:solidFill>
                  <a:srgbClr val="000000"/>
                </a:solidFill>
                <a:latin typeface="Clear Sans"/>
                <a:ea typeface="Clear Sans"/>
                <a:cs typeface="Clear Sans"/>
                <a:sym typeface="Clear Sans"/>
              </a:rPr>
              <a:t>A </a:t>
            </a:r>
            <a:r>
              <a:rPr lang="en-US" b="true" sz="3252">
                <a:solidFill>
                  <a:srgbClr val="000000"/>
                </a:solidFill>
                <a:latin typeface="Clear Sans Bold"/>
                <a:ea typeface="Clear Sans Bold"/>
                <a:cs typeface="Clear Sans Bold"/>
                <a:sym typeface="Clear Sans Bold"/>
              </a:rPr>
              <a:t>heatmap </a:t>
            </a:r>
            <a:r>
              <a:rPr lang="en-US" sz="3252">
                <a:solidFill>
                  <a:srgbClr val="000000"/>
                </a:solidFill>
                <a:latin typeface="Clear Sans"/>
                <a:ea typeface="Clear Sans"/>
                <a:cs typeface="Clear Sans"/>
                <a:sym typeface="Clear Sans"/>
              </a:rPr>
              <a:t>was created using</a:t>
            </a:r>
            <a:r>
              <a:rPr lang="en-US" b="true" sz="3252">
                <a:solidFill>
                  <a:srgbClr val="000000"/>
                </a:solidFill>
                <a:latin typeface="Clear Sans Bold"/>
                <a:ea typeface="Clear Sans Bold"/>
                <a:cs typeface="Clear Sans Bold"/>
                <a:sym typeface="Clear Sans Bold"/>
              </a:rPr>
              <a:t> Pearson's correlation</a:t>
            </a:r>
            <a:r>
              <a:rPr lang="en-US" sz="3252">
                <a:solidFill>
                  <a:srgbClr val="000000"/>
                </a:solidFill>
                <a:latin typeface="Clear Sans"/>
                <a:ea typeface="Clear Sans"/>
                <a:cs typeface="Clear Sans"/>
                <a:sym typeface="Clear Sans"/>
              </a:rPr>
              <a:t> coefficient to evaluate the correlations between predictors.</a:t>
            </a:r>
          </a:p>
          <a:p>
            <a:pPr algn="l">
              <a:lnSpc>
                <a:spcPts val="4553"/>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571" t="0" r="-3571" b="0"/>
            </a:stretch>
          </a:blipFill>
        </p:spPr>
      </p:sp>
      <p:sp>
        <p:nvSpPr>
          <p:cNvPr name="Freeform 3" id="3"/>
          <p:cNvSpPr/>
          <p:nvPr/>
        </p:nvSpPr>
        <p:spPr>
          <a:xfrm flipH="false" flipV="false" rot="0">
            <a:off x="1374633" y="1747137"/>
            <a:ext cx="14728224" cy="6078740"/>
          </a:xfrm>
          <a:custGeom>
            <a:avLst/>
            <a:gdLst/>
            <a:ahLst/>
            <a:cxnLst/>
            <a:rect r="r" b="b" t="t" l="l"/>
            <a:pathLst>
              <a:path h="6078740" w="14728224">
                <a:moveTo>
                  <a:pt x="0" y="0"/>
                </a:moveTo>
                <a:lnTo>
                  <a:pt x="14728224" y="0"/>
                </a:lnTo>
                <a:lnTo>
                  <a:pt x="14728224" y="6078740"/>
                </a:lnTo>
                <a:lnTo>
                  <a:pt x="0" y="6078740"/>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23753" y="2609660"/>
            <a:ext cx="14279104" cy="4710717"/>
            <a:chOff x="0" y="0"/>
            <a:chExt cx="19038805" cy="6280956"/>
          </a:xfrm>
        </p:grpSpPr>
        <p:sp>
          <p:nvSpPr>
            <p:cNvPr name="TextBox 5" id="5"/>
            <p:cNvSpPr txBox="true"/>
            <p:nvPr/>
          </p:nvSpPr>
          <p:spPr>
            <a:xfrm rot="0">
              <a:off x="0" y="0"/>
              <a:ext cx="14647597" cy="1511300"/>
            </a:xfrm>
            <a:prstGeom prst="rect">
              <a:avLst/>
            </a:prstGeom>
          </p:spPr>
          <p:txBody>
            <a:bodyPr anchor="t" rtlCol="false" tIns="0" lIns="0" bIns="0" rIns="0">
              <a:spAutoFit/>
            </a:bodyPr>
            <a:lstStyle/>
            <a:p>
              <a:pPr algn="l">
                <a:lnSpc>
                  <a:spcPts val="8987"/>
                </a:lnSpc>
              </a:pPr>
              <a:r>
                <a:rPr lang="en-US" sz="7489" b="true">
                  <a:solidFill>
                    <a:srgbClr val="000000"/>
                  </a:solidFill>
                  <a:latin typeface="Aileron Bold"/>
                  <a:ea typeface="Aileron Bold"/>
                  <a:cs typeface="Aileron Bold"/>
                  <a:sym typeface="Aileron Bold"/>
                </a:rPr>
                <a:t>Objective</a:t>
              </a:r>
            </a:p>
          </p:txBody>
        </p:sp>
        <p:sp>
          <p:nvSpPr>
            <p:cNvPr name="TextBox 6" id="6"/>
            <p:cNvSpPr txBox="true"/>
            <p:nvPr/>
          </p:nvSpPr>
          <p:spPr>
            <a:xfrm rot="0">
              <a:off x="0" y="2838988"/>
              <a:ext cx="19038805" cy="3441968"/>
            </a:xfrm>
            <a:prstGeom prst="rect">
              <a:avLst/>
            </a:prstGeom>
          </p:spPr>
          <p:txBody>
            <a:bodyPr anchor="t" rtlCol="false" tIns="0" lIns="0" bIns="0" rIns="0">
              <a:spAutoFit/>
            </a:bodyPr>
            <a:lstStyle/>
            <a:p>
              <a:pPr algn="l">
                <a:lnSpc>
                  <a:spcPts val="5210"/>
                </a:lnSpc>
              </a:pPr>
              <a:r>
                <a:rPr lang="en-US" sz="3256">
                  <a:solidFill>
                    <a:srgbClr val="191919"/>
                  </a:solidFill>
                  <a:latin typeface="Aileron"/>
                  <a:ea typeface="Aileron"/>
                  <a:cs typeface="Aileron"/>
                  <a:sym typeface="Aileron"/>
                </a:rPr>
                <a:t>The objective of this project is to identify the main factors that affect the Quality of Life (QoL) of Asian Americans and to evaluate them using appropriate machine learning techniques.</a:t>
              </a:r>
            </a:p>
            <a:p>
              <a:pPr algn="l">
                <a:lnSpc>
                  <a:spcPts val="5210"/>
                </a:lnSpc>
              </a:pPr>
            </a:p>
          </p:txBody>
        </p:sp>
        <p:sp>
          <p:nvSpPr>
            <p:cNvPr name="AutoShape 7" id="7"/>
            <p:cNvSpPr/>
            <p:nvPr/>
          </p:nvSpPr>
          <p:spPr>
            <a:xfrm>
              <a:off x="0" y="2195904"/>
              <a:ext cx="19038805" cy="0"/>
            </a:xfrm>
            <a:prstGeom prst="line">
              <a:avLst/>
            </a:prstGeom>
            <a:ln cap="rnd" w="13786">
              <a:solidFill>
                <a:srgbClr val="EBB8A9"/>
              </a:solidFill>
              <a:prstDash val="solid"/>
              <a:headEnd type="none" len="sm" w="sm"/>
              <a:tailEnd type="none" len="sm" w="sm"/>
            </a:ln>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661459"/>
            <a:ext cx="19747365" cy="13432862"/>
            <a:chOff x="0" y="0"/>
            <a:chExt cx="5200952" cy="3537873"/>
          </a:xfrm>
        </p:grpSpPr>
        <p:sp>
          <p:nvSpPr>
            <p:cNvPr name="Freeform 3" id="3"/>
            <p:cNvSpPr/>
            <p:nvPr/>
          </p:nvSpPr>
          <p:spPr>
            <a:xfrm flipH="false" flipV="false" rot="0">
              <a:off x="0" y="0"/>
              <a:ext cx="5200952" cy="3537873"/>
            </a:xfrm>
            <a:custGeom>
              <a:avLst/>
              <a:gdLst/>
              <a:ahLst/>
              <a:cxnLst/>
              <a:rect r="r" b="b" t="t" l="l"/>
              <a:pathLst>
                <a:path h="3537873" w="5200952">
                  <a:moveTo>
                    <a:pt x="0" y="0"/>
                  </a:moveTo>
                  <a:lnTo>
                    <a:pt x="5200952" y="0"/>
                  </a:lnTo>
                  <a:lnTo>
                    <a:pt x="5200952" y="3537873"/>
                  </a:lnTo>
                  <a:lnTo>
                    <a:pt x="0" y="3537873"/>
                  </a:lnTo>
                  <a:close/>
                </a:path>
              </a:pathLst>
            </a:custGeom>
            <a:solidFill>
              <a:srgbClr val="B6897C"/>
            </a:solidFill>
          </p:spPr>
        </p:sp>
        <p:sp>
          <p:nvSpPr>
            <p:cNvPr name="TextBox 4" id="4"/>
            <p:cNvSpPr txBox="true"/>
            <p:nvPr/>
          </p:nvSpPr>
          <p:spPr>
            <a:xfrm>
              <a:off x="0" y="-38100"/>
              <a:ext cx="5200952" cy="3575973"/>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3"/>
          <a:srcRect l="0" t="0" r="0" b="0"/>
          <a:stretch>
            <a:fillRect/>
          </a:stretch>
        </p:blipFill>
        <p:spPr>
          <a:xfrm flipH="false" flipV="false" rot="318182">
            <a:off x="9220761" y="349696"/>
            <a:ext cx="1808093" cy="1744810"/>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10654942">
            <a:off x="9213772" y="2904896"/>
            <a:ext cx="2503851" cy="3360874"/>
          </a:xfrm>
          <a:prstGeom prst="rect">
            <a:avLst/>
          </a:prstGeom>
        </p:spPr>
      </p:pic>
      <p:sp>
        <p:nvSpPr>
          <p:cNvPr name="Freeform 7" id="7"/>
          <p:cNvSpPr/>
          <p:nvPr/>
        </p:nvSpPr>
        <p:spPr>
          <a:xfrm flipH="false" flipV="false" rot="0">
            <a:off x="319267" y="6045089"/>
            <a:ext cx="17968733" cy="4011539"/>
          </a:xfrm>
          <a:custGeom>
            <a:avLst/>
            <a:gdLst/>
            <a:ahLst/>
            <a:cxnLst/>
            <a:rect r="r" b="b" t="t" l="l"/>
            <a:pathLst>
              <a:path h="4011539" w="17968733">
                <a:moveTo>
                  <a:pt x="0" y="0"/>
                </a:moveTo>
                <a:lnTo>
                  <a:pt x="17968733" y="0"/>
                </a:lnTo>
                <a:lnTo>
                  <a:pt x="17968733" y="4011539"/>
                </a:lnTo>
                <a:lnTo>
                  <a:pt x="0" y="4011539"/>
                </a:lnTo>
                <a:lnTo>
                  <a:pt x="0" y="0"/>
                </a:lnTo>
                <a:close/>
              </a:path>
            </a:pathLst>
          </a:custGeom>
          <a:blipFill>
            <a:blip r:embed="rId5"/>
            <a:stretch>
              <a:fillRect l="-2529" t="0" r="-2529" b="0"/>
            </a:stretch>
          </a:blipFill>
        </p:spPr>
      </p:sp>
      <p:sp>
        <p:nvSpPr>
          <p:cNvPr name="Freeform 8" id="8"/>
          <p:cNvSpPr/>
          <p:nvPr/>
        </p:nvSpPr>
        <p:spPr>
          <a:xfrm flipH="false" flipV="false" rot="0">
            <a:off x="11543765" y="649288"/>
            <a:ext cx="6262264" cy="5023327"/>
          </a:xfrm>
          <a:custGeom>
            <a:avLst/>
            <a:gdLst/>
            <a:ahLst/>
            <a:cxnLst/>
            <a:rect r="r" b="b" t="t" l="l"/>
            <a:pathLst>
              <a:path h="5023327" w="6262264">
                <a:moveTo>
                  <a:pt x="0" y="0"/>
                </a:moveTo>
                <a:lnTo>
                  <a:pt x="6262264" y="0"/>
                </a:lnTo>
                <a:lnTo>
                  <a:pt x="6262264" y="5023326"/>
                </a:lnTo>
                <a:lnTo>
                  <a:pt x="0" y="5023326"/>
                </a:lnTo>
                <a:lnTo>
                  <a:pt x="0" y="0"/>
                </a:lnTo>
                <a:close/>
              </a:path>
            </a:pathLst>
          </a:custGeom>
          <a:blipFill>
            <a:blip r:embed="rId6"/>
            <a:stretch>
              <a:fillRect l="0" t="0" r="0" b="0"/>
            </a:stretch>
          </a:blipFill>
        </p:spPr>
      </p:sp>
      <p:sp>
        <p:nvSpPr>
          <p:cNvPr name="TextBox 9" id="9"/>
          <p:cNvSpPr txBox="true"/>
          <p:nvPr/>
        </p:nvSpPr>
        <p:spPr>
          <a:xfrm rot="0">
            <a:off x="116837" y="1126851"/>
            <a:ext cx="10746909" cy="6318885"/>
          </a:xfrm>
          <a:prstGeom prst="rect">
            <a:avLst/>
          </a:prstGeom>
        </p:spPr>
        <p:txBody>
          <a:bodyPr anchor="t" rtlCol="false" tIns="0" lIns="0" bIns="0" rIns="0">
            <a:spAutoFit/>
          </a:bodyPr>
          <a:lstStyle/>
          <a:p>
            <a:pPr algn="l">
              <a:lnSpc>
                <a:spcPts val="4199"/>
              </a:lnSpc>
            </a:pPr>
            <a:r>
              <a:rPr lang="en-US" sz="2799">
                <a:solidFill>
                  <a:srgbClr val="FFFFFF"/>
                </a:solidFill>
                <a:latin typeface="Arimo"/>
                <a:ea typeface="Arimo"/>
                <a:cs typeface="Arimo"/>
                <a:sym typeface="Arimo"/>
              </a:rPr>
              <a:t>We observed that several variables exhibited significant relationships with one another:</a:t>
            </a:r>
          </a:p>
          <a:p>
            <a:pPr algn="l">
              <a:lnSpc>
                <a:spcPts val="4199"/>
              </a:lnSpc>
            </a:pPr>
            <a:r>
              <a:rPr lang="en-US" sz="2799">
                <a:solidFill>
                  <a:srgbClr val="FFFFFF"/>
                </a:solidFill>
                <a:latin typeface="Arimo"/>
                <a:ea typeface="Arimo"/>
                <a:cs typeface="Arimo"/>
                <a:sym typeface="Arimo"/>
              </a:rPr>
              <a:t>Family-Related Scores:</a:t>
            </a:r>
          </a:p>
          <a:p>
            <a:pPr algn="l">
              <a:lnSpc>
                <a:spcPts val="4199"/>
              </a:lnSpc>
            </a:pPr>
            <a:r>
              <a:rPr lang="en-US" sz="2799" b="true">
                <a:solidFill>
                  <a:srgbClr val="FFFFFF"/>
                </a:solidFill>
                <a:latin typeface="Arimo Bold"/>
                <a:ea typeface="Arimo Bold"/>
                <a:cs typeface="Arimo Bold"/>
                <a:sym typeface="Arimo Bold"/>
              </a:rPr>
              <a:t>The Family Relation Score, Family Value Score, Family Expression Score, and Family Dynamic Score</a:t>
            </a:r>
            <a:r>
              <a:rPr lang="en-US" sz="2799">
                <a:solidFill>
                  <a:srgbClr val="FFFFFF"/>
                </a:solidFill>
                <a:latin typeface="Arimo"/>
                <a:ea typeface="Arimo"/>
                <a:cs typeface="Arimo"/>
                <a:sym typeface="Arimo"/>
              </a:rPr>
              <a:t> showed notably high multicollinearity </a:t>
            </a:r>
          </a:p>
          <a:p>
            <a:pPr algn="l">
              <a:lnSpc>
                <a:spcPts val="4199"/>
              </a:lnSpc>
            </a:pPr>
            <a:r>
              <a:rPr lang="en-US" sz="2799">
                <a:solidFill>
                  <a:srgbClr val="FFFFFF"/>
                </a:solidFill>
                <a:latin typeface="Arimo"/>
                <a:ea typeface="Arimo"/>
                <a:cs typeface="Arimo"/>
                <a:sym typeface="Arimo"/>
              </a:rPr>
              <a:t>Community-Related Scores:</a:t>
            </a:r>
          </a:p>
          <a:p>
            <a:pPr algn="l">
              <a:lnSpc>
                <a:spcPts val="4199"/>
              </a:lnSpc>
            </a:pPr>
            <a:r>
              <a:rPr lang="en-US" sz="2799">
                <a:solidFill>
                  <a:srgbClr val="FFFFFF"/>
                </a:solidFill>
                <a:latin typeface="Arimo"/>
                <a:ea typeface="Arimo"/>
                <a:cs typeface="Arimo"/>
                <a:sym typeface="Arimo"/>
              </a:rPr>
              <a:t>Similarly, </a:t>
            </a:r>
            <a:r>
              <a:rPr lang="en-US" sz="2799" b="true">
                <a:solidFill>
                  <a:srgbClr val="FFFFFF"/>
                </a:solidFill>
                <a:latin typeface="Arimo Bold"/>
                <a:ea typeface="Arimo Bold"/>
                <a:cs typeface="Arimo Bold"/>
                <a:sym typeface="Arimo Bold"/>
              </a:rPr>
              <a:t>the Community Engagement Score</a:t>
            </a:r>
            <a:r>
              <a:rPr lang="en-US" sz="2799">
                <a:solidFill>
                  <a:srgbClr val="FFFFFF"/>
                </a:solidFill>
                <a:latin typeface="Arimo"/>
                <a:ea typeface="Arimo"/>
                <a:cs typeface="Arimo"/>
                <a:sym typeface="Arimo"/>
              </a:rPr>
              <a:t> and </a:t>
            </a:r>
            <a:r>
              <a:rPr lang="en-US" sz="2799" b="true">
                <a:solidFill>
                  <a:srgbClr val="FFFFFF"/>
                </a:solidFill>
                <a:latin typeface="Arimo Bold"/>
                <a:ea typeface="Arimo Bold"/>
                <a:cs typeface="Arimo Bold"/>
                <a:sym typeface="Arimo Bold"/>
              </a:rPr>
              <a:t>Community Trust Score</a:t>
            </a:r>
            <a:r>
              <a:rPr lang="en-US" sz="2799">
                <a:solidFill>
                  <a:srgbClr val="FFFFFF"/>
                </a:solidFill>
                <a:latin typeface="Arimo"/>
                <a:ea typeface="Arimo"/>
                <a:cs typeface="Arimo"/>
                <a:sym typeface="Arimo"/>
              </a:rPr>
              <a:t> also exhibited significantly high multicollinearity.</a:t>
            </a:r>
          </a:p>
          <a:p>
            <a:pPr algn="l">
              <a:lnSpc>
                <a:spcPts val="4199"/>
              </a:lnSpc>
            </a:pPr>
          </a:p>
          <a:p>
            <a:pPr algn="l">
              <a:lnSpc>
                <a:spcPts val="4199"/>
              </a:lnSpc>
            </a:pPr>
          </a:p>
          <a:p>
            <a:pPr algn="l">
              <a:lnSpc>
                <a:spcPts val="4500"/>
              </a:lnSpc>
            </a:pPr>
          </a:p>
        </p:txBody>
      </p:sp>
      <p:sp>
        <p:nvSpPr>
          <p:cNvPr name="TextBox 10" id="10"/>
          <p:cNvSpPr txBox="true"/>
          <p:nvPr/>
        </p:nvSpPr>
        <p:spPr>
          <a:xfrm rot="0">
            <a:off x="3566521" y="165100"/>
            <a:ext cx="5139329" cy="86360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Oswald Bold"/>
                <a:ea typeface="Oswald Bold"/>
                <a:cs typeface="Oswald Bold"/>
                <a:sym typeface="Oswald Bold"/>
              </a:rPr>
              <a:t>CORRELATION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99518" y="2048360"/>
            <a:ext cx="13025668" cy="7923676"/>
            <a:chOff x="0" y="0"/>
            <a:chExt cx="3430629" cy="2086894"/>
          </a:xfrm>
        </p:grpSpPr>
        <p:sp>
          <p:nvSpPr>
            <p:cNvPr name="Freeform 4" id="4"/>
            <p:cNvSpPr/>
            <p:nvPr/>
          </p:nvSpPr>
          <p:spPr>
            <a:xfrm flipH="false" flipV="false" rot="0">
              <a:off x="0" y="0"/>
              <a:ext cx="3430629" cy="2086894"/>
            </a:xfrm>
            <a:custGeom>
              <a:avLst/>
              <a:gdLst/>
              <a:ahLst/>
              <a:cxnLst/>
              <a:rect r="r" b="b" t="t" l="l"/>
              <a:pathLst>
                <a:path h="2086894" w="3430629">
                  <a:moveTo>
                    <a:pt x="0" y="0"/>
                  </a:moveTo>
                  <a:lnTo>
                    <a:pt x="3430629" y="0"/>
                  </a:lnTo>
                  <a:lnTo>
                    <a:pt x="3430629" y="2086894"/>
                  </a:lnTo>
                  <a:lnTo>
                    <a:pt x="0" y="2086894"/>
                  </a:lnTo>
                  <a:close/>
                </a:path>
              </a:pathLst>
            </a:custGeom>
            <a:solidFill>
              <a:srgbClr val="F5E6E1"/>
            </a:solidFill>
            <a:ln w="38100" cap="sq">
              <a:solidFill>
                <a:srgbClr val="000000"/>
              </a:solidFill>
              <a:prstDash val="solid"/>
              <a:miter/>
            </a:ln>
          </p:spPr>
        </p:sp>
        <p:sp>
          <p:nvSpPr>
            <p:cNvPr name="TextBox 5" id="5"/>
            <p:cNvSpPr txBox="true"/>
            <p:nvPr/>
          </p:nvSpPr>
          <p:spPr>
            <a:xfrm>
              <a:off x="0" y="-28575"/>
              <a:ext cx="3430629" cy="211546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13780" y="462220"/>
            <a:ext cx="9312785" cy="3172280"/>
            <a:chOff x="0" y="0"/>
            <a:chExt cx="1355196" cy="461630"/>
          </a:xfrm>
        </p:grpSpPr>
        <p:sp>
          <p:nvSpPr>
            <p:cNvPr name="Freeform 7" id="7"/>
            <p:cNvSpPr/>
            <p:nvPr/>
          </p:nvSpPr>
          <p:spPr>
            <a:xfrm flipH="false" flipV="false" rot="0">
              <a:off x="0" y="0"/>
              <a:ext cx="1355196" cy="461630"/>
            </a:xfrm>
            <a:custGeom>
              <a:avLst/>
              <a:gdLst/>
              <a:ahLst/>
              <a:cxnLst/>
              <a:rect r="r" b="b" t="t" l="l"/>
              <a:pathLst>
                <a:path h="461630" w="1355196">
                  <a:moveTo>
                    <a:pt x="1355196" y="230815"/>
                  </a:moveTo>
                  <a:lnTo>
                    <a:pt x="1151996" y="461630"/>
                  </a:lnTo>
                  <a:lnTo>
                    <a:pt x="203200" y="461630"/>
                  </a:lnTo>
                  <a:lnTo>
                    <a:pt x="0" y="230815"/>
                  </a:lnTo>
                  <a:lnTo>
                    <a:pt x="203200" y="0"/>
                  </a:lnTo>
                  <a:lnTo>
                    <a:pt x="1151996" y="0"/>
                  </a:lnTo>
                  <a:lnTo>
                    <a:pt x="1355196" y="230815"/>
                  </a:lnTo>
                  <a:close/>
                </a:path>
              </a:pathLst>
            </a:custGeom>
            <a:solidFill>
              <a:srgbClr val="F4A68E"/>
            </a:solidFill>
          </p:spPr>
        </p:sp>
        <p:sp>
          <p:nvSpPr>
            <p:cNvPr name="TextBox 8" id="8"/>
            <p:cNvSpPr txBox="true"/>
            <p:nvPr/>
          </p:nvSpPr>
          <p:spPr>
            <a:xfrm>
              <a:off x="114300" y="-28575"/>
              <a:ext cx="1126596" cy="490205"/>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937551" y="191013"/>
            <a:ext cx="6350449" cy="5220284"/>
          </a:xfrm>
          <a:custGeom>
            <a:avLst/>
            <a:gdLst/>
            <a:ahLst/>
            <a:cxnLst/>
            <a:rect r="r" b="b" t="t" l="l"/>
            <a:pathLst>
              <a:path h="5220284" w="6350449">
                <a:moveTo>
                  <a:pt x="0" y="0"/>
                </a:moveTo>
                <a:lnTo>
                  <a:pt x="6350449" y="0"/>
                </a:lnTo>
                <a:lnTo>
                  <a:pt x="6350449" y="5220284"/>
                </a:lnTo>
                <a:lnTo>
                  <a:pt x="0" y="5220284"/>
                </a:lnTo>
                <a:lnTo>
                  <a:pt x="0" y="0"/>
                </a:lnTo>
                <a:close/>
              </a:path>
            </a:pathLst>
          </a:custGeom>
          <a:blipFill>
            <a:blip r:embed="rId4"/>
            <a:stretch>
              <a:fillRect l="0" t="0" r="0" b="0"/>
            </a:stretch>
          </a:blipFill>
        </p:spPr>
      </p:sp>
      <p:sp>
        <p:nvSpPr>
          <p:cNvPr name="TextBox 10" id="10"/>
          <p:cNvSpPr txBox="true"/>
          <p:nvPr/>
        </p:nvSpPr>
        <p:spPr>
          <a:xfrm rot="0">
            <a:off x="199518" y="1171575"/>
            <a:ext cx="15972163" cy="2782059"/>
          </a:xfrm>
          <a:prstGeom prst="rect">
            <a:avLst/>
          </a:prstGeom>
        </p:spPr>
        <p:txBody>
          <a:bodyPr anchor="t" rtlCol="false" tIns="0" lIns="0" bIns="0" rIns="0">
            <a:spAutoFit/>
          </a:bodyPr>
          <a:lstStyle/>
          <a:p>
            <a:pPr algn="l">
              <a:lnSpc>
                <a:spcPts val="5437"/>
              </a:lnSpc>
            </a:pPr>
            <a:r>
              <a:rPr lang="en-US" sz="5723">
                <a:solidFill>
                  <a:srgbClr val="000000"/>
                </a:solidFill>
                <a:latin typeface="Chau Philomene"/>
                <a:ea typeface="Chau Philomene"/>
                <a:cs typeface="Chau Philomene"/>
                <a:sym typeface="Chau Philomene"/>
              </a:rPr>
              <a:t>MULTICOLLINEARITY </a:t>
            </a:r>
          </a:p>
          <a:p>
            <a:pPr algn="l">
              <a:lnSpc>
                <a:spcPts val="5437"/>
              </a:lnSpc>
            </a:pPr>
            <a:r>
              <a:rPr lang="en-US" sz="5723">
                <a:solidFill>
                  <a:srgbClr val="000000"/>
                </a:solidFill>
                <a:latin typeface="Chau Philomene"/>
                <a:ea typeface="Chau Philomene"/>
                <a:cs typeface="Chau Philomene"/>
                <a:sym typeface="Chau Philomene"/>
              </a:rPr>
              <a:t>AMONG CATEGORICAL </a:t>
            </a:r>
          </a:p>
          <a:p>
            <a:pPr algn="l">
              <a:lnSpc>
                <a:spcPts val="5437"/>
              </a:lnSpc>
            </a:pPr>
            <a:r>
              <a:rPr lang="en-US" sz="5723">
                <a:solidFill>
                  <a:srgbClr val="000000"/>
                </a:solidFill>
                <a:latin typeface="Chau Philomene"/>
                <a:ea typeface="Chau Philomene"/>
                <a:cs typeface="Chau Philomene"/>
                <a:sym typeface="Chau Philomene"/>
              </a:rPr>
              <a:t>VARIABLES</a:t>
            </a:r>
          </a:p>
          <a:p>
            <a:pPr algn="l">
              <a:lnSpc>
                <a:spcPts val="5437"/>
              </a:lnSpc>
            </a:pPr>
          </a:p>
        </p:txBody>
      </p:sp>
      <p:sp>
        <p:nvSpPr>
          <p:cNvPr name="TextBox 11" id="11"/>
          <p:cNvSpPr txBox="true"/>
          <p:nvPr/>
        </p:nvSpPr>
        <p:spPr>
          <a:xfrm rot="0">
            <a:off x="351069" y="3564254"/>
            <a:ext cx="12874117" cy="5217796"/>
          </a:xfrm>
          <a:prstGeom prst="rect">
            <a:avLst/>
          </a:prstGeom>
        </p:spPr>
        <p:txBody>
          <a:bodyPr anchor="t" rtlCol="false" tIns="0" lIns="0" bIns="0" rIns="0">
            <a:spAutoFit/>
          </a:bodyPr>
          <a:lstStyle/>
          <a:p>
            <a:pPr algn="l">
              <a:lnSpc>
                <a:spcPts val="3779"/>
              </a:lnSpc>
              <a:spcBef>
                <a:spcPct val="0"/>
              </a:spcBef>
            </a:pPr>
            <a:r>
              <a:rPr lang="en-US" b="true" sz="2699">
                <a:solidFill>
                  <a:srgbClr val="000000"/>
                </a:solidFill>
                <a:latin typeface="Clear Sans Bold"/>
                <a:ea typeface="Clear Sans Bold"/>
                <a:cs typeface="Clear Sans Bold"/>
                <a:sym typeface="Clear Sans Bold"/>
              </a:rPr>
              <a:t>Cramér's V </a:t>
            </a:r>
            <a:r>
              <a:rPr lang="en-US" sz="2699">
                <a:solidFill>
                  <a:srgbClr val="000000"/>
                </a:solidFill>
                <a:latin typeface="Clear Sans"/>
                <a:ea typeface="Clear Sans"/>
                <a:cs typeface="Clear Sans"/>
                <a:sym typeface="Clear Sans"/>
              </a:rPr>
              <a:t>to measure the correlation between categorical variables. </a:t>
            </a:r>
          </a:p>
          <a:p>
            <a:pPr algn="l">
              <a:lnSpc>
                <a:spcPts val="3779"/>
              </a:lnSpc>
              <a:spcBef>
                <a:spcPct val="0"/>
              </a:spcBef>
            </a:pPr>
          </a:p>
          <a:p>
            <a:pPr algn="l">
              <a:lnSpc>
                <a:spcPts val="3779"/>
              </a:lnSpc>
              <a:spcBef>
                <a:spcPct val="0"/>
              </a:spcBef>
            </a:pPr>
            <a:r>
              <a:rPr lang="en-US" sz="2699">
                <a:solidFill>
                  <a:srgbClr val="000000"/>
                </a:solidFill>
                <a:latin typeface="Clear Sans"/>
                <a:ea typeface="Clear Sans"/>
                <a:cs typeface="Clear Sans"/>
                <a:sym typeface="Clear Sans"/>
              </a:rPr>
              <a:t>This measure, ranging from 0 to 1, is calculated from the Chi-square statistic and adjusts for contingency table size. </a:t>
            </a:r>
          </a:p>
          <a:p>
            <a:pPr algn="l">
              <a:lnSpc>
                <a:spcPts val="3779"/>
              </a:lnSpc>
              <a:spcBef>
                <a:spcPct val="0"/>
              </a:spcBef>
            </a:pPr>
          </a:p>
          <a:p>
            <a:pPr algn="l">
              <a:lnSpc>
                <a:spcPts val="3779"/>
              </a:lnSpc>
              <a:spcBef>
                <a:spcPct val="0"/>
              </a:spcBef>
            </a:pPr>
            <a:r>
              <a:rPr lang="en-US" sz="2699">
                <a:solidFill>
                  <a:srgbClr val="000000"/>
                </a:solidFill>
                <a:latin typeface="Clear Sans"/>
                <a:ea typeface="Clear Sans"/>
                <a:cs typeface="Clear Sans"/>
                <a:sym typeface="Clear Sans"/>
              </a:rPr>
              <a:t>A heatmap was created created using the calculated Cramér's V values to visualize the strength of these relationships, identifying strong and weak associations.The heat-map indicates that none of the categorical variables have multicollinearity. </a:t>
            </a:r>
          </a:p>
          <a:p>
            <a:pPr algn="l">
              <a:lnSpc>
                <a:spcPts val="3779"/>
              </a:lnSpc>
              <a:spcBef>
                <a:spcPct val="0"/>
              </a:spcBef>
            </a:pPr>
          </a:p>
          <a:p>
            <a:pPr algn="l">
              <a:lnSpc>
                <a:spcPts val="3779"/>
              </a:lnSpc>
              <a:spcBef>
                <a:spcPct val="0"/>
              </a:spcBef>
            </a:pPr>
          </a:p>
          <a:p>
            <a:pPr algn="l">
              <a:lnSpc>
                <a:spcPts val="3779"/>
              </a:lnSpc>
              <a:spcBef>
                <a:spcPct val="0"/>
              </a:spcBef>
            </a:pPr>
          </a:p>
        </p:txBody>
      </p:sp>
      <p:sp>
        <p:nvSpPr>
          <p:cNvPr name="Freeform 12" id="12"/>
          <p:cNvSpPr/>
          <p:nvPr/>
        </p:nvSpPr>
        <p:spPr>
          <a:xfrm flipH="false" flipV="false" rot="0">
            <a:off x="1374767" y="7891467"/>
            <a:ext cx="11179153" cy="2395533"/>
          </a:xfrm>
          <a:custGeom>
            <a:avLst/>
            <a:gdLst/>
            <a:ahLst/>
            <a:cxnLst/>
            <a:rect r="r" b="b" t="t" l="l"/>
            <a:pathLst>
              <a:path h="2395533" w="11179153">
                <a:moveTo>
                  <a:pt x="0" y="0"/>
                </a:moveTo>
                <a:lnTo>
                  <a:pt x="11179152" y="0"/>
                </a:lnTo>
                <a:lnTo>
                  <a:pt x="11179152" y="2395533"/>
                </a:lnTo>
                <a:lnTo>
                  <a:pt x="0" y="2395533"/>
                </a:lnTo>
                <a:lnTo>
                  <a:pt x="0" y="0"/>
                </a:lnTo>
                <a:close/>
              </a:path>
            </a:pathLst>
          </a:custGeom>
          <a:blipFill>
            <a:blip r:embed="rId5"/>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548854" y="0"/>
            <a:ext cx="13611367" cy="11118971"/>
            <a:chOff x="0" y="0"/>
            <a:chExt cx="3584887" cy="2928453"/>
          </a:xfrm>
        </p:grpSpPr>
        <p:sp>
          <p:nvSpPr>
            <p:cNvPr name="Freeform 3" id="3"/>
            <p:cNvSpPr/>
            <p:nvPr/>
          </p:nvSpPr>
          <p:spPr>
            <a:xfrm flipH="false" flipV="false" rot="0">
              <a:off x="0" y="0"/>
              <a:ext cx="3584887" cy="2928453"/>
            </a:xfrm>
            <a:custGeom>
              <a:avLst/>
              <a:gdLst/>
              <a:ahLst/>
              <a:cxnLst/>
              <a:rect r="r" b="b" t="t" l="l"/>
              <a:pathLst>
                <a:path h="2928453" w="3584887">
                  <a:moveTo>
                    <a:pt x="0" y="0"/>
                  </a:moveTo>
                  <a:lnTo>
                    <a:pt x="3584887" y="0"/>
                  </a:lnTo>
                  <a:lnTo>
                    <a:pt x="3584887" y="2928453"/>
                  </a:lnTo>
                  <a:lnTo>
                    <a:pt x="0" y="2928453"/>
                  </a:lnTo>
                  <a:close/>
                </a:path>
              </a:pathLst>
            </a:custGeom>
            <a:solidFill>
              <a:srgbClr val="B6897C"/>
            </a:solidFill>
          </p:spPr>
        </p:sp>
        <p:sp>
          <p:nvSpPr>
            <p:cNvPr name="TextBox 4" id="4"/>
            <p:cNvSpPr txBox="true"/>
            <p:nvPr/>
          </p:nvSpPr>
          <p:spPr>
            <a:xfrm>
              <a:off x="0" y="-38100"/>
              <a:ext cx="3584887" cy="296655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64577" y="1919198"/>
            <a:ext cx="17758846" cy="8458940"/>
          </a:xfrm>
          <a:prstGeom prst="rect">
            <a:avLst/>
          </a:prstGeom>
        </p:spPr>
        <p:txBody>
          <a:bodyPr anchor="t" rtlCol="false" tIns="0" lIns="0" bIns="0" rIns="0">
            <a:spAutoFit/>
          </a:bodyPr>
          <a:lstStyle/>
          <a:p>
            <a:pPr algn="l" marL="563591" indent="-281796" lvl="1">
              <a:lnSpc>
                <a:spcPts val="4176"/>
              </a:lnSpc>
              <a:buFont typeface="Arial"/>
              <a:buChar char="•"/>
            </a:pPr>
            <a:r>
              <a:rPr lang="en-US" b="true" sz="2610">
                <a:solidFill>
                  <a:srgbClr val="000000"/>
                </a:solidFill>
                <a:latin typeface="Montserrat Classic Bold"/>
                <a:ea typeface="Montserrat Classic Bold"/>
                <a:cs typeface="Montserrat Classic Bold"/>
                <a:sym typeface="Montserrat Classic Bold"/>
              </a:rPr>
              <a:t>Identifying Homogeneous Groups</a:t>
            </a:r>
          </a:p>
          <a:p>
            <a:pPr algn="l" marL="1127183" indent="-375728" lvl="2">
              <a:lnSpc>
                <a:spcPts val="4176"/>
              </a:lnSpc>
              <a:buFont typeface="Arial"/>
              <a:buChar char="⚬"/>
            </a:pPr>
            <a:r>
              <a:rPr lang="en-US" sz="2610">
                <a:solidFill>
                  <a:srgbClr val="000000"/>
                </a:solidFill>
                <a:latin typeface="Montserrat Classic"/>
                <a:ea typeface="Montserrat Classic"/>
                <a:cs typeface="Montserrat Classic"/>
                <a:sym typeface="Montserrat Classic"/>
              </a:rPr>
              <a:t>Clustering segments individuals with similar needs, preferences, and behaviors, enabling more tailored interventions.</a:t>
            </a:r>
          </a:p>
          <a:p>
            <a:pPr algn="l" marL="563591" indent="-281796" lvl="1">
              <a:lnSpc>
                <a:spcPts val="4176"/>
              </a:lnSpc>
              <a:buFont typeface="Arial"/>
              <a:buChar char="•"/>
            </a:pPr>
            <a:r>
              <a:rPr lang="en-US" b="true" sz="2610">
                <a:solidFill>
                  <a:srgbClr val="000000"/>
                </a:solidFill>
                <a:latin typeface="Montserrat Classic Bold"/>
                <a:ea typeface="Montserrat Classic Bold"/>
                <a:cs typeface="Montserrat Classic Bold"/>
                <a:sym typeface="Montserrat Classic Bold"/>
              </a:rPr>
              <a:t>Targeted Interventions</a:t>
            </a:r>
          </a:p>
          <a:p>
            <a:pPr algn="l" marL="1127183" indent="-375728" lvl="2">
              <a:lnSpc>
                <a:spcPts val="4176"/>
              </a:lnSpc>
              <a:buFont typeface="Arial"/>
              <a:buChar char="⚬"/>
            </a:pPr>
            <a:r>
              <a:rPr lang="en-US" sz="2610">
                <a:solidFill>
                  <a:srgbClr val="000000"/>
                </a:solidFill>
                <a:latin typeface="Montserrat Classic"/>
                <a:ea typeface="Montserrat Classic"/>
                <a:cs typeface="Montserrat Classic"/>
                <a:sym typeface="Montserrat Classic"/>
              </a:rPr>
              <a:t>Allows policymakers and health professionals to design specific programs addressing unique challenges of each group, such as specialized health services or community support.</a:t>
            </a:r>
          </a:p>
          <a:p>
            <a:pPr algn="l" marL="563591" indent="-281796" lvl="1">
              <a:lnSpc>
                <a:spcPts val="4176"/>
              </a:lnSpc>
              <a:buFont typeface="Arial"/>
              <a:buChar char="•"/>
            </a:pPr>
            <a:r>
              <a:rPr lang="en-US" b="true" sz="2610">
                <a:solidFill>
                  <a:srgbClr val="000000"/>
                </a:solidFill>
                <a:latin typeface="Montserrat Classic Bold"/>
                <a:ea typeface="Montserrat Classic Bold"/>
                <a:cs typeface="Montserrat Classic Bold"/>
                <a:sym typeface="Montserrat Classic Bold"/>
              </a:rPr>
              <a:t>Understanding Patterns</a:t>
            </a:r>
          </a:p>
          <a:p>
            <a:pPr algn="l" marL="1127183" indent="-375728" lvl="2">
              <a:lnSpc>
                <a:spcPts val="4176"/>
              </a:lnSpc>
              <a:buFont typeface="Arial"/>
              <a:buChar char="⚬"/>
            </a:pPr>
            <a:r>
              <a:rPr lang="en-US" sz="2610">
                <a:solidFill>
                  <a:srgbClr val="000000"/>
                </a:solidFill>
                <a:latin typeface="Montserrat Classic"/>
                <a:ea typeface="Montserrat Classic"/>
                <a:cs typeface="Montserrat Classic"/>
                <a:sym typeface="Montserrat Classic"/>
              </a:rPr>
              <a:t>Reveals underlying trends in QoL data, helping identify demographic groups affected by social or economic factors.</a:t>
            </a:r>
          </a:p>
          <a:p>
            <a:pPr algn="l" marL="563591" indent="-281796" lvl="1">
              <a:lnSpc>
                <a:spcPts val="4176"/>
              </a:lnSpc>
              <a:buFont typeface="Arial"/>
              <a:buChar char="•"/>
            </a:pPr>
            <a:r>
              <a:rPr lang="en-US" b="true" sz="2610">
                <a:solidFill>
                  <a:srgbClr val="000000"/>
                </a:solidFill>
                <a:latin typeface="Montserrat Classic Bold"/>
                <a:ea typeface="Montserrat Classic Bold"/>
                <a:cs typeface="Montserrat Classic Bold"/>
                <a:sym typeface="Montserrat Classic Bold"/>
              </a:rPr>
              <a:t>Resource Allocation</a:t>
            </a:r>
          </a:p>
          <a:p>
            <a:pPr algn="l" marL="1127183" indent="-375728" lvl="2">
              <a:lnSpc>
                <a:spcPts val="4176"/>
              </a:lnSpc>
              <a:buFont typeface="Arial"/>
              <a:buChar char="⚬"/>
            </a:pPr>
            <a:r>
              <a:rPr lang="en-US" sz="2610">
                <a:solidFill>
                  <a:srgbClr val="000000"/>
                </a:solidFill>
                <a:latin typeface="Montserrat Classic"/>
                <a:ea typeface="Montserrat Classic"/>
                <a:cs typeface="Montserrat Classic"/>
                <a:sym typeface="Montserrat Classic"/>
              </a:rPr>
              <a:t>Informs efficient distribution of resources; for example, clusters with a high need for mental health support can receive prioritized resources.</a:t>
            </a:r>
          </a:p>
          <a:p>
            <a:pPr algn="l" marL="563591" indent="-281796" lvl="1">
              <a:lnSpc>
                <a:spcPts val="4176"/>
              </a:lnSpc>
              <a:buFont typeface="Arial"/>
              <a:buChar char="•"/>
            </a:pPr>
            <a:r>
              <a:rPr lang="en-US" b="true" sz="2610">
                <a:solidFill>
                  <a:srgbClr val="000000"/>
                </a:solidFill>
                <a:latin typeface="Montserrat Classic Bold"/>
                <a:ea typeface="Montserrat Classic Bold"/>
                <a:cs typeface="Montserrat Classic Bold"/>
                <a:sym typeface="Montserrat Classic Bold"/>
              </a:rPr>
              <a:t>Monitoring Changes Over Time</a:t>
            </a:r>
          </a:p>
          <a:p>
            <a:pPr algn="l" marL="1127183" indent="-375728" lvl="2">
              <a:lnSpc>
                <a:spcPts val="4176"/>
              </a:lnSpc>
              <a:buFont typeface="Arial"/>
              <a:buChar char="⚬"/>
            </a:pPr>
            <a:r>
              <a:rPr lang="en-US" sz="2610">
                <a:solidFill>
                  <a:srgbClr val="000000"/>
                </a:solidFill>
                <a:latin typeface="Montserrat Classic"/>
                <a:ea typeface="Montserrat Classic"/>
                <a:cs typeface="Montserrat Classic"/>
                <a:sym typeface="Montserrat Classic"/>
              </a:rPr>
              <a:t>Tracks shifts in QoL within groups, aiding in evaluating intervention effectiveness and adapting policies as needed.</a:t>
            </a:r>
          </a:p>
          <a:p>
            <a:pPr algn="l">
              <a:lnSpc>
                <a:spcPts val="4176"/>
              </a:lnSpc>
            </a:pPr>
          </a:p>
        </p:txBody>
      </p:sp>
      <p:sp>
        <p:nvSpPr>
          <p:cNvPr name="TextBox 6" id="6"/>
          <p:cNvSpPr txBox="true"/>
          <p:nvPr/>
        </p:nvSpPr>
        <p:spPr>
          <a:xfrm rot="0">
            <a:off x="1028700" y="268288"/>
            <a:ext cx="12514590" cy="1368424"/>
          </a:xfrm>
          <a:prstGeom prst="rect">
            <a:avLst/>
          </a:prstGeom>
        </p:spPr>
        <p:txBody>
          <a:bodyPr anchor="t" rtlCol="false" tIns="0" lIns="0" bIns="0" rIns="0">
            <a:spAutoFit/>
          </a:bodyPr>
          <a:lstStyle/>
          <a:p>
            <a:pPr algn="l">
              <a:lnSpc>
                <a:spcPts val="11200"/>
              </a:lnSpc>
              <a:spcBef>
                <a:spcPct val="0"/>
              </a:spcBef>
            </a:pPr>
            <a:r>
              <a:rPr lang="en-US" b="true" sz="8000" spc="80">
                <a:solidFill>
                  <a:srgbClr val="D9E7E8"/>
                </a:solidFill>
                <a:latin typeface="Oswald Bold"/>
                <a:ea typeface="Oswald Bold"/>
                <a:cs typeface="Oswald Bold"/>
                <a:sym typeface="Oswald Bold"/>
              </a:rPr>
              <a:t>CLUSTER ANALYSIS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8131" y="0"/>
            <a:ext cx="10415023" cy="10415023"/>
          </a:xfrm>
          <a:custGeom>
            <a:avLst/>
            <a:gdLst/>
            <a:ahLst/>
            <a:cxnLst/>
            <a:rect r="r" b="b" t="t" l="l"/>
            <a:pathLst>
              <a:path h="10415023" w="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0954414" y="-128023"/>
            <a:ext cx="10415023" cy="10415023"/>
          </a:xfrm>
          <a:custGeom>
            <a:avLst/>
            <a:gdLst/>
            <a:ahLst/>
            <a:cxnLst/>
            <a:rect r="r" b="b" t="t" l="l"/>
            <a:pathLst>
              <a:path h="10415023" w="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30479" y="470754"/>
            <a:ext cx="7610651" cy="2163133"/>
            <a:chOff x="0" y="0"/>
            <a:chExt cx="10147534" cy="2884178"/>
          </a:xfrm>
        </p:grpSpPr>
        <p:sp>
          <p:nvSpPr>
            <p:cNvPr name="TextBox 5" id="5"/>
            <p:cNvSpPr txBox="true"/>
            <p:nvPr/>
          </p:nvSpPr>
          <p:spPr>
            <a:xfrm rot="0">
              <a:off x="0" y="2305481"/>
              <a:ext cx="10147534" cy="578697"/>
            </a:xfrm>
            <a:prstGeom prst="rect">
              <a:avLst/>
            </a:prstGeom>
          </p:spPr>
          <p:txBody>
            <a:bodyPr anchor="t" rtlCol="false" tIns="0" lIns="0" bIns="0" rIns="0">
              <a:spAutoFit/>
            </a:bodyPr>
            <a:lstStyle/>
            <a:p>
              <a:pPr algn="ctr" marL="0" indent="0" lvl="0">
                <a:lnSpc>
                  <a:spcPts val="3640"/>
                </a:lnSpc>
              </a:pPr>
            </a:p>
          </p:txBody>
        </p:sp>
        <p:sp>
          <p:nvSpPr>
            <p:cNvPr name="TextBox 6" id="6"/>
            <p:cNvSpPr txBox="true"/>
            <p:nvPr/>
          </p:nvSpPr>
          <p:spPr>
            <a:xfrm rot="0">
              <a:off x="0" y="-57150"/>
              <a:ext cx="10147534" cy="2173817"/>
            </a:xfrm>
            <a:prstGeom prst="rect">
              <a:avLst/>
            </a:prstGeom>
          </p:spPr>
          <p:txBody>
            <a:bodyPr anchor="t" rtlCol="false" tIns="0" lIns="0" bIns="0" rIns="0">
              <a:spAutoFit/>
            </a:bodyPr>
            <a:lstStyle/>
            <a:p>
              <a:pPr algn="l">
                <a:lnSpc>
                  <a:spcPts val="6550"/>
                </a:lnSpc>
              </a:pPr>
              <a:r>
                <a:rPr lang="en-US" b="true" sz="5000" spc="150">
                  <a:solidFill>
                    <a:srgbClr val="191919"/>
                  </a:solidFill>
                  <a:latin typeface="Oswald Bold"/>
                  <a:ea typeface="Oswald Bold"/>
                  <a:cs typeface="Oswald Bold"/>
                  <a:sym typeface="Oswald Bold"/>
                </a:rPr>
                <a:t>CLUSTERING </a:t>
              </a:r>
            </a:p>
            <a:p>
              <a:pPr algn="l" marL="0" indent="0" lvl="0">
                <a:lnSpc>
                  <a:spcPts val="6550"/>
                </a:lnSpc>
                <a:spcBef>
                  <a:spcPct val="0"/>
                </a:spcBef>
              </a:pPr>
              <a:r>
                <a:rPr lang="en-US" b="true" sz="5000" spc="150">
                  <a:solidFill>
                    <a:srgbClr val="191919"/>
                  </a:solidFill>
                  <a:latin typeface="Oswald Bold"/>
                  <a:ea typeface="Oswald Bold"/>
                  <a:cs typeface="Oswald Bold"/>
                  <a:sym typeface="Oswald Bold"/>
                </a:rPr>
                <a:t>APPROACHES</a:t>
              </a:r>
            </a:p>
          </p:txBody>
        </p:sp>
      </p:grpSp>
      <p:sp>
        <p:nvSpPr>
          <p:cNvPr name="Freeform 7" id="7"/>
          <p:cNvSpPr/>
          <p:nvPr/>
        </p:nvSpPr>
        <p:spPr>
          <a:xfrm flipH="false" flipV="false" rot="0">
            <a:off x="3634188" y="4269814"/>
            <a:ext cx="2381016" cy="2381016"/>
          </a:xfrm>
          <a:custGeom>
            <a:avLst/>
            <a:gdLst/>
            <a:ahLst/>
            <a:cxnLst/>
            <a:rect r="r" b="b" t="t" l="l"/>
            <a:pathLst>
              <a:path h="2381016" w="2381016">
                <a:moveTo>
                  <a:pt x="0" y="0"/>
                </a:moveTo>
                <a:lnTo>
                  <a:pt x="2381016" y="0"/>
                </a:lnTo>
                <a:lnTo>
                  <a:pt x="2381016" y="2381016"/>
                </a:lnTo>
                <a:lnTo>
                  <a:pt x="0" y="2381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438472" y="4269814"/>
            <a:ext cx="2381016" cy="2381016"/>
          </a:xfrm>
          <a:custGeom>
            <a:avLst/>
            <a:gdLst/>
            <a:ahLst/>
            <a:cxnLst/>
            <a:rect r="r" b="b" t="t" l="l"/>
            <a:pathLst>
              <a:path h="2381016" w="2381016">
                <a:moveTo>
                  <a:pt x="0" y="0"/>
                </a:moveTo>
                <a:lnTo>
                  <a:pt x="2381016" y="0"/>
                </a:lnTo>
                <a:lnTo>
                  <a:pt x="2381016" y="2381016"/>
                </a:lnTo>
                <a:lnTo>
                  <a:pt x="0" y="2381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536330" y="4269814"/>
            <a:ext cx="2381016" cy="2381016"/>
          </a:xfrm>
          <a:custGeom>
            <a:avLst/>
            <a:gdLst/>
            <a:ahLst/>
            <a:cxnLst/>
            <a:rect r="r" b="b" t="t" l="l"/>
            <a:pathLst>
              <a:path h="2381016" w="2381016">
                <a:moveTo>
                  <a:pt x="0" y="0"/>
                </a:moveTo>
                <a:lnTo>
                  <a:pt x="2381016" y="0"/>
                </a:lnTo>
                <a:lnTo>
                  <a:pt x="2381016" y="2381016"/>
                </a:lnTo>
                <a:lnTo>
                  <a:pt x="0" y="23810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5400000">
            <a:off x="3734835" y="2190738"/>
            <a:ext cx="2179723" cy="4359446"/>
          </a:xfrm>
          <a:custGeom>
            <a:avLst/>
            <a:gdLst/>
            <a:ahLst/>
            <a:cxnLst/>
            <a:rect r="r" b="b" t="t" l="l"/>
            <a:pathLst>
              <a:path h="4359446" w="2179723">
                <a:moveTo>
                  <a:pt x="0" y="0"/>
                </a:moveTo>
                <a:lnTo>
                  <a:pt x="2179723" y="0"/>
                </a:lnTo>
                <a:lnTo>
                  <a:pt x="2179723" y="4359446"/>
                </a:lnTo>
                <a:lnTo>
                  <a:pt x="0" y="4359446"/>
                </a:lnTo>
                <a:lnTo>
                  <a:pt x="0" y="0"/>
                </a:lnTo>
                <a:close/>
              </a:path>
            </a:pathLst>
          </a:custGeom>
          <a:blipFill>
            <a:blip r:embed="rId11">
              <a:extLst>
                <a:ext uri="{96DAC541-7B7A-43D3-8B79-37D633B846F1}">
                  <asvg:svgBlip xmlns:asvg="http://schemas.microsoft.com/office/drawing/2016/SVG/main" r:embed="rId12"/>
                </a:ext>
              </a:extLst>
            </a:blip>
            <a:stretch>
              <a:fillRect l="0" t="0" r="-100000" b="0"/>
            </a:stretch>
          </a:blipFill>
        </p:spPr>
      </p:sp>
      <p:sp>
        <p:nvSpPr>
          <p:cNvPr name="Freeform 11" id="11"/>
          <p:cNvSpPr/>
          <p:nvPr/>
        </p:nvSpPr>
        <p:spPr>
          <a:xfrm flipH="false" flipV="false" rot="5400000">
            <a:off x="11539119" y="2190738"/>
            <a:ext cx="2179723" cy="4359446"/>
          </a:xfrm>
          <a:custGeom>
            <a:avLst/>
            <a:gdLst/>
            <a:ahLst/>
            <a:cxnLst/>
            <a:rect r="r" b="b" t="t" l="l"/>
            <a:pathLst>
              <a:path h="4359446" w="2179723">
                <a:moveTo>
                  <a:pt x="0" y="0"/>
                </a:moveTo>
                <a:lnTo>
                  <a:pt x="2179722" y="0"/>
                </a:lnTo>
                <a:lnTo>
                  <a:pt x="2179722" y="4359446"/>
                </a:lnTo>
                <a:lnTo>
                  <a:pt x="0" y="4359446"/>
                </a:lnTo>
                <a:lnTo>
                  <a:pt x="0" y="0"/>
                </a:lnTo>
                <a:close/>
              </a:path>
            </a:pathLst>
          </a:custGeom>
          <a:blipFill>
            <a:blip r:embed="rId13">
              <a:extLst>
                <a:ext uri="{96DAC541-7B7A-43D3-8B79-37D633B846F1}">
                  <asvg:svgBlip xmlns:asvg="http://schemas.microsoft.com/office/drawing/2016/SVG/main" r:embed="rId14"/>
                </a:ext>
              </a:extLst>
            </a:blip>
            <a:stretch>
              <a:fillRect l="0" t="0" r="-100000" b="0"/>
            </a:stretch>
          </a:blipFill>
        </p:spPr>
      </p:sp>
      <p:sp>
        <p:nvSpPr>
          <p:cNvPr name="Freeform 12" id="12"/>
          <p:cNvSpPr/>
          <p:nvPr/>
        </p:nvSpPr>
        <p:spPr>
          <a:xfrm flipH="false" flipV="false" rot="-5400000">
            <a:off x="7636977" y="4343077"/>
            <a:ext cx="2179723" cy="4359446"/>
          </a:xfrm>
          <a:custGeom>
            <a:avLst/>
            <a:gdLst/>
            <a:ahLst/>
            <a:cxnLst/>
            <a:rect r="r" b="b" t="t" l="l"/>
            <a:pathLst>
              <a:path h="4359446" w="2179723">
                <a:moveTo>
                  <a:pt x="0" y="0"/>
                </a:moveTo>
                <a:lnTo>
                  <a:pt x="2179723" y="0"/>
                </a:lnTo>
                <a:lnTo>
                  <a:pt x="2179723" y="4359446"/>
                </a:lnTo>
                <a:lnTo>
                  <a:pt x="0" y="4359446"/>
                </a:lnTo>
                <a:lnTo>
                  <a:pt x="0" y="0"/>
                </a:lnTo>
                <a:close/>
              </a:path>
            </a:pathLst>
          </a:custGeom>
          <a:blipFill>
            <a:blip r:embed="rId15">
              <a:extLst>
                <a:ext uri="{96DAC541-7B7A-43D3-8B79-37D633B846F1}">
                  <asvg:svgBlip xmlns:asvg="http://schemas.microsoft.com/office/drawing/2016/SVG/main" r:embed="rId16"/>
                </a:ext>
              </a:extLst>
            </a:blip>
            <a:stretch>
              <a:fillRect l="0" t="0" r="-100000" b="0"/>
            </a:stretch>
          </a:blipFill>
        </p:spPr>
      </p:sp>
      <p:grpSp>
        <p:nvGrpSpPr>
          <p:cNvPr name="Group 13" id="13"/>
          <p:cNvGrpSpPr/>
          <p:nvPr/>
        </p:nvGrpSpPr>
        <p:grpSpPr>
          <a:xfrm rot="0">
            <a:off x="1128307" y="7040322"/>
            <a:ext cx="6214994" cy="2352183"/>
            <a:chOff x="0" y="0"/>
            <a:chExt cx="8286659" cy="3136244"/>
          </a:xfrm>
        </p:grpSpPr>
        <p:sp>
          <p:nvSpPr>
            <p:cNvPr name="TextBox 14" id="14"/>
            <p:cNvSpPr txBox="true"/>
            <p:nvPr/>
          </p:nvSpPr>
          <p:spPr>
            <a:xfrm rot="0">
              <a:off x="0" y="1113479"/>
              <a:ext cx="8286659" cy="2022764"/>
            </a:xfrm>
            <a:prstGeom prst="rect">
              <a:avLst/>
            </a:prstGeom>
          </p:spPr>
          <p:txBody>
            <a:bodyPr anchor="t" rtlCol="false" tIns="0" lIns="0" bIns="0" rIns="0">
              <a:spAutoFit/>
            </a:bodyPr>
            <a:lstStyle/>
            <a:p>
              <a:pPr algn="ctr">
                <a:lnSpc>
                  <a:spcPts val="4116"/>
                </a:lnSpc>
              </a:pPr>
              <a:r>
                <a:rPr lang="en-US" sz="2744" spc="54">
                  <a:solidFill>
                    <a:srgbClr val="191919"/>
                  </a:solidFill>
                  <a:latin typeface="Arimo"/>
                  <a:ea typeface="Arimo"/>
                  <a:cs typeface="Arimo"/>
                  <a:sym typeface="Arimo"/>
                </a:rPr>
                <a:t>Since our data consist of both categorical and quantitative (mixed type ) data</a:t>
              </a:r>
            </a:p>
          </p:txBody>
        </p:sp>
        <p:sp>
          <p:nvSpPr>
            <p:cNvPr name="TextBox 15" id="15"/>
            <p:cNvSpPr txBox="true"/>
            <p:nvPr/>
          </p:nvSpPr>
          <p:spPr>
            <a:xfrm rot="0">
              <a:off x="0" y="-57150"/>
              <a:ext cx="8286659" cy="788786"/>
            </a:xfrm>
            <a:prstGeom prst="rect">
              <a:avLst/>
            </a:prstGeom>
          </p:spPr>
          <p:txBody>
            <a:bodyPr anchor="t" rtlCol="false" tIns="0" lIns="0" bIns="0" rIns="0">
              <a:spAutoFit/>
            </a:bodyPr>
            <a:lstStyle/>
            <a:p>
              <a:pPr algn="ctr" marL="0" indent="0" lvl="0">
                <a:lnSpc>
                  <a:spcPts val="4720"/>
                </a:lnSpc>
                <a:spcBef>
                  <a:spcPct val="0"/>
                </a:spcBef>
              </a:pPr>
              <a:r>
                <a:rPr lang="en-US" b="true" sz="3659" spc="142">
                  <a:solidFill>
                    <a:srgbClr val="191919"/>
                  </a:solidFill>
                  <a:latin typeface="Arimo Bold"/>
                  <a:ea typeface="Arimo Bold"/>
                  <a:cs typeface="Arimo Bold"/>
                  <a:sym typeface="Arimo Bold"/>
                </a:rPr>
                <a:t>KPrototype</a:t>
              </a:r>
            </a:p>
          </p:txBody>
        </p:sp>
      </p:grpSp>
      <p:grpSp>
        <p:nvGrpSpPr>
          <p:cNvPr name="Group 16" id="16"/>
          <p:cNvGrpSpPr/>
          <p:nvPr/>
        </p:nvGrpSpPr>
        <p:grpSpPr>
          <a:xfrm rot="0">
            <a:off x="9917346" y="7040322"/>
            <a:ext cx="7682474" cy="2697212"/>
            <a:chOff x="0" y="0"/>
            <a:chExt cx="10243298" cy="3596283"/>
          </a:xfrm>
        </p:grpSpPr>
        <p:sp>
          <p:nvSpPr>
            <p:cNvPr name="TextBox 17" id="17"/>
            <p:cNvSpPr txBox="true"/>
            <p:nvPr/>
          </p:nvSpPr>
          <p:spPr>
            <a:xfrm rot="0">
              <a:off x="0" y="991513"/>
              <a:ext cx="10243298" cy="2604770"/>
            </a:xfrm>
            <a:prstGeom prst="rect">
              <a:avLst/>
            </a:prstGeom>
          </p:spPr>
          <p:txBody>
            <a:bodyPr anchor="t" rtlCol="false" tIns="0" lIns="0" bIns="0" rIns="0">
              <a:spAutoFit/>
            </a:bodyPr>
            <a:lstStyle/>
            <a:p>
              <a:pPr algn="ctr">
                <a:lnSpc>
                  <a:spcPts val="3900"/>
                </a:lnSpc>
              </a:pPr>
              <a:r>
                <a:rPr lang="en-US" sz="2600" spc="52">
                  <a:solidFill>
                    <a:srgbClr val="191919"/>
                  </a:solidFill>
                  <a:latin typeface="Arimo"/>
                  <a:ea typeface="Arimo"/>
                  <a:cs typeface="Arimo"/>
                  <a:sym typeface="Arimo"/>
                </a:rPr>
                <a:t>We can use kmedoids for mix type data as well by changing the distance mesures.We have used Hamming distance for catergorical variables and Euclidian distance for the numerical variables</a:t>
              </a:r>
            </a:p>
          </p:txBody>
        </p:sp>
        <p:sp>
          <p:nvSpPr>
            <p:cNvPr name="TextBox 18" id="18"/>
            <p:cNvSpPr txBox="true"/>
            <p:nvPr/>
          </p:nvSpPr>
          <p:spPr>
            <a:xfrm rot="0">
              <a:off x="0" y="-57150"/>
              <a:ext cx="10243298" cy="824738"/>
            </a:xfrm>
            <a:prstGeom prst="rect">
              <a:avLst/>
            </a:prstGeom>
          </p:spPr>
          <p:txBody>
            <a:bodyPr anchor="t" rtlCol="false" tIns="0" lIns="0" bIns="0" rIns="0">
              <a:spAutoFit/>
            </a:bodyPr>
            <a:lstStyle/>
            <a:p>
              <a:pPr algn="ctr" marL="0" indent="0" lvl="0">
                <a:lnSpc>
                  <a:spcPts val="4902"/>
                </a:lnSpc>
                <a:spcBef>
                  <a:spcPct val="0"/>
                </a:spcBef>
              </a:pPr>
              <a:r>
                <a:rPr lang="en-US" b="true" sz="3800" spc="148">
                  <a:solidFill>
                    <a:srgbClr val="191919"/>
                  </a:solidFill>
                  <a:latin typeface="Arimo Bold"/>
                  <a:ea typeface="Arimo Bold"/>
                  <a:cs typeface="Arimo Bold"/>
                  <a:sym typeface="Arimo Bold"/>
                </a:rPr>
                <a:t>Kmedoids</a:t>
              </a:r>
            </a:p>
          </p:txBody>
        </p:sp>
      </p:grpSp>
      <p:grpSp>
        <p:nvGrpSpPr>
          <p:cNvPr name="Group 19" id="19"/>
          <p:cNvGrpSpPr/>
          <p:nvPr/>
        </p:nvGrpSpPr>
        <p:grpSpPr>
          <a:xfrm rot="0">
            <a:off x="5167430" y="667588"/>
            <a:ext cx="7629290" cy="2613012"/>
            <a:chOff x="0" y="0"/>
            <a:chExt cx="10172387" cy="3484016"/>
          </a:xfrm>
        </p:grpSpPr>
        <p:sp>
          <p:nvSpPr>
            <p:cNvPr name="TextBox 20" id="20"/>
            <p:cNvSpPr txBox="true"/>
            <p:nvPr/>
          </p:nvSpPr>
          <p:spPr>
            <a:xfrm rot="0">
              <a:off x="0" y="1036091"/>
              <a:ext cx="10172387" cy="2447925"/>
            </a:xfrm>
            <a:prstGeom prst="rect">
              <a:avLst/>
            </a:prstGeom>
          </p:spPr>
          <p:txBody>
            <a:bodyPr anchor="t" rtlCol="false" tIns="0" lIns="0" bIns="0" rIns="0">
              <a:spAutoFit/>
            </a:bodyPr>
            <a:lstStyle/>
            <a:p>
              <a:pPr algn="ctr">
                <a:lnSpc>
                  <a:spcPts val="3749"/>
                </a:lnSpc>
              </a:pPr>
              <a:r>
                <a:rPr lang="en-US" sz="2499" spc="49">
                  <a:solidFill>
                    <a:srgbClr val="191919"/>
                  </a:solidFill>
                  <a:latin typeface="Arimo"/>
                  <a:ea typeface="Arimo"/>
                  <a:cs typeface="Arimo"/>
                  <a:sym typeface="Arimo"/>
                </a:rPr>
                <a:t>We can use KMeans for mix type data as well by changing the distance mesures.We have used Hamming distance for catergorical variables and Euclidian distance for the numerical variables</a:t>
              </a:r>
            </a:p>
          </p:txBody>
        </p:sp>
        <p:sp>
          <p:nvSpPr>
            <p:cNvPr name="TextBox 21" id="21"/>
            <p:cNvSpPr txBox="true"/>
            <p:nvPr/>
          </p:nvSpPr>
          <p:spPr>
            <a:xfrm rot="0">
              <a:off x="0" y="-47625"/>
              <a:ext cx="10172387" cy="850266"/>
            </a:xfrm>
            <a:prstGeom prst="rect">
              <a:avLst/>
            </a:prstGeom>
          </p:spPr>
          <p:txBody>
            <a:bodyPr anchor="t" rtlCol="false" tIns="0" lIns="0" bIns="0" rIns="0">
              <a:spAutoFit/>
            </a:bodyPr>
            <a:lstStyle/>
            <a:p>
              <a:pPr algn="ctr" marL="0" indent="0" lvl="0">
                <a:lnSpc>
                  <a:spcPts val="5159"/>
                </a:lnSpc>
                <a:spcBef>
                  <a:spcPct val="0"/>
                </a:spcBef>
              </a:pPr>
              <a:r>
                <a:rPr lang="en-US" b="true" sz="3999" spc="155">
                  <a:solidFill>
                    <a:srgbClr val="191919"/>
                  </a:solidFill>
                  <a:latin typeface="Arimo Bold"/>
                  <a:ea typeface="Arimo Bold"/>
                  <a:cs typeface="Arimo Bold"/>
                  <a:sym typeface="Arimo Bold"/>
                </a:rPr>
                <a:t>KMeans</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78356" y="-64011"/>
            <a:ext cx="10415023" cy="10415023"/>
          </a:xfrm>
          <a:custGeom>
            <a:avLst/>
            <a:gdLst/>
            <a:ahLst/>
            <a:cxnLst/>
            <a:rect r="r" b="b" t="t" l="l"/>
            <a:pathLst>
              <a:path h="10415023" w="10415023">
                <a:moveTo>
                  <a:pt x="0" y="0"/>
                </a:moveTo>
                <a:lnTo>
                  <a:pt x="10415023" y="0"/>
                </a:lnTo>
                <a:lnTo>
                  <a:pt x="10415023" y="10415022"/>
                </a:lnTo>
                <a:lnTo>
                  <a:pt x="0" y="10415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0954414" y="-128023"/>
            <a:ext cx="10415023" cy="10415023"/>
          </a:xfrm>
          <a:custGeom>
            <a:avLst/>
            <a:gdLst/>
            <a:ahLst/>
            <a:cxnLst/>
            <a:rect r="r" b="b" t="t" l="l"/>
            <a:pathLst>
              <a:path h="10415023" w="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59348" y="2256406"/>
            <a:ext cx="5977392" cy="5632667"/>
          </a:xfrm>
          <a:custGeom>
            <a:avLst/>
            <a:gdLst/>
            <a:ahLst/>
            <a:cxnLst/>
            <a:rect r="r" b="b" t="t" l="l"/>
            <a:pathLst>
              <a:path h="5632667" w="5977392">
                <a:moveTo>
                  <a:pt x="0" y="0"/>
                </a:moveTo>
                <a:lnTo>
                  <a:pt x="5977392" y="0"/>
                </a:lnTo>
                <a:lnTo>
                  <a:pt x="5977392" y="5632668"/>
                </a:lnTo>
                <a:lnTo>
                  <a:pt x="0" y="5632668"/>
                </a:lnTo>
                <a:lnTo>
                  <a:pt x="0" y="0"/>
                </a:lnTo>
                <a:close/>
              </a:path>
            </a:pathLst>
          </a:custGeom>
          <a:blipFill>
            <a:blip r:embed="rId5"/>
            <a:stretch>
              <a:fillRect l="0" t="0" r="-94459" b="-1809"/>
            </a:stretch>
          </a:blipFill>
        </p:spPr>
      </p:sp>
      <p:sp>
        <p:nvSpPr>
          <p:cNvPr name="TextBox 5" id="5"/>
          <p:cNvSpPr txBox="true"/>
          <p:nvPr/>
        </p:nvSpPr>
        <p:spPr>
          <a:xfrm rot="0">
            <a:off x="271379" y="1754478"/>
            <a:ext cx="11255213" cy="7021830"/>
          </a:xfrm>
          <a:prstGeom prst="rect">
            <a:avLst/>
          </a:prstGeom>
        </p:spPr>
        <p:txBody>
          <a:bodyPr anchor="t" rtlCol="false" tIns="0" lIns="0" bIns="0" rIns="0">
            <a:spAutoFit/>
          </a:bodyPr>
          <a:lstStyle/>
          <a:p>
            <a:pPr algn="l">
              <a:lnSpc>
                <a:spcPts val="3900"/>
              </a:lnSpc>
            </a:pPr>
            <a:r>
              <a:rPr lang="en-US" sz="2600">
                <a:solidFill>
                  <a:srgbClr val="000000"/>
                </a:solidFill>
                <a:latin typeface="Arimo"/>
                <a:ea typeface="Arimo"/>
                <a:cs typeface="Arimo"/>
                <a:sym typeface="Arimo"/>
              </a:rPr>
              <a:t>K-Prototypes</a:t>
            </a:r>
            <a:r>
              <a:rPr lang="en-US" sz="2600">
                <a:solidFill>
                  <a:srgbClr val="000000"/>
                </a:solidFill>
                <a:latin typeface="Arimo"/>
                <a:ea typeface="Arimo"/>
                <a:cs typeface="Arimo"/>
                <a:sym typeface="Arimo"/>
              </a:rPr>
              <a:t> Overview</a:t>
            </a:r>
          </a:p>
          <a:p>
            <a:pPr algn="l" marL="561341" indent="-280670" lvl="1">
              <a:lnSpc>
                <a:spcPts val="3900"/>
              </a:lnSpc>
              <a:buFont typeface="Arial"/>
              <a:buChar char="•"/>
            </a:pPr>
            <a:r>
              <a:rPr lang="en-US" sz="2600">
                <a:solidFill>
                  <a:srgbClr val="000000"/>
                </a:solidFill>
                <a:latin typeface="Arimo"/>
                <a:ea typeface="Arimo"/>
                <a:cs typeface="Arimo"/>
                <a:sym typeface="Arimo"/>
              </a:rPr>
              <a:t>Purpose: Handles mixed-type data by combining:</a:t>
            </a:r>
          </a:p>
          <a:p>
            <a:pPr algn="l" marL="1122681" indent="-374227" lvl="2">
              <a:lnSpc>
                <a:spcPts val="3900"/>
              </a:lnSpc>
              <a:buFont typeface="Arial"/>
              <a:buChar char="⚬"/>
            </a:pPr>
            <a:r>
              <a:rPr lang="en-US" sz="2600">
                <a:solidFill>
                  <a:srgbClr val="000000"/>
                </a:solidFill>
                <a:latin typeface="Arimo"/>
                <a:ea typeface="Arimo"/>
                <a:cs typeface="Arimo"/>
                <a:sym typeface="Arimo"/>
              </a:rPr>
              <a:t>Euclidean distance for numerical variables.</a:t>
            </a:r>
          </a:p>
          <a:p>
            <a:pPr algn="l" marL="1122681" indent="-374227" lvl="2">
              <a:lnSpc>
                <a:spcPts val="3900"/>
              </a:lnSpc>
              <a:buFont typeface="Arial"/>
              <a:buChar char="⚬"/>
            </a:pPr>
            <a:r>
              <a:rPr lang="en-US" sz="2600">
                <a:solidFill>
                  <a:srgbClr val="000000"/>
                </a:solidFill>
                <a:latin typeface="Arimo"/>
                <a:ea typeface="Arimo"/>
                <a:cs typeface="Arimo"/>
                <a:sym typeface="Arimo"/>
              </a:rPr>
              <a:t>Hamming distance for categorical variables (counts differing attributes).</a:t>
            </a:r>
          </a:p>
          <a:p>
            <a:pPr algn="l">
              <a:lnSpc>
                <a:spcPts val="3900"/>
              </a:lnSpc>
            </a:pPr>
            <a:r>
              <a:rPr lang="en-US" sz="2600">
                <a:solidFill>
                  <a:srgbClr val="000000"/>
                </a:solidFill>
                <a:latin typeface="Arimo"/>
                <a:ea typeface="Arimo"/>
                <a:cs typeface="Arimo"/>
                <a:sym typeface="Arimo"/>
              </a:rPr>
              <a:t>Methodology</a:t>
            </a:r>
          </a:p>
          <a:p>
            <a:pPr algn="l" marL="561341" indent="-280670" lvl="1">
              <a:lnSpc>
                <a:spcPts val="3900"/>
              </a:lnSpc>
              <a:buFont typeface="Arial"/>
              <a:buChar char="•"/>
            </a:pPr>
            <a:r>
              <a:rPr lang="en-US" sz="2600">
                <a:solidFill>
                  <a:srgbClr val="000000"/>
                </a:solidFill>
                <a:latin typeface="Arimo"/>
                <a:ea typeface="Arimo"/>
                <a:cs typeface="Arimo"/>
                <a:sym typeface="Arimo"/>
              </a:rPr>
              <a:t>Preprocessing:</a:t>
            </a:r>
          </a:p>
          <a:p>
            <a:pPr algn="l" marL="1122681" indent="-374227" lvl="2">
              <a:lnSpc>
                <a:spcPts val="3900"/>
              </a:lnSpc>
              <a:buFont typeface="Arial"/>
              <a:buChar char="⚬"/>
            </a:pPr>
            <a:r>
              <a:rPr lang="en-US" sz="2600">
                <a:solidFill>
                  <a:srgbClr val="000000"/>
                </a:solidFill>
                <a:latin typeface="Arimo"/>
                <a:ea typeface="Arimo"/>
                <a:cs typeface="Arimo"/>
                <a:sym typeface="Arimo"/>
              </a:rPr>
              <a:t>Identified categorical columns (12 to 138) and converted them to a categorical data type.</a:t>
            </a:r>
          </a:p>
          <a:p>
            <a:pPr algn="l" marL="1122681" indent="-374227" lvl="2">
              <a:lnSpc>
                <a:spcPts val="3900"/>
              </a:lnSpc>
              <a:buFont typeface="Arial"/>
              <a:buChar char="⚬"/>
            </a:pPr>
            <a:r>
              <a:rPr lang="en-US" sz="2600">
                <a:solidFill>
                  <a:srgbClr val="000000"/>
                </a:solidFill>
                <a:latin typeface="Arimo"/>
                <a:ea typeface="Arimo"/>
                <a:cs typeface="Arimo"/>
                <a:sym typeface="Arimo"/>
              </a:rPr>
              <a:t>Initialization: Used the 'Cao' method to initialize clusters.</a:t>
            </a:r>
          </a:p>
          <a:p>
            <a:pPr algn="l" marL="1122681" indent="-374227" lvl="2">
              <a:lnSpc>
                <a:spcPts val="3900"/>
              </a:lnSpc>
              <a:buFont typeface="Arial"/>
              <a:buChar char="⚬"/>
            </a:pPr>
            <a:r>
              <a:rPr lang="en-US" sz="2600">
                <a:solidFill>
                  <a:srgbClr val="000000"/>
                </a:solidFill>
                <a:latin typeface="Arimo"/>
                <a:ea typeface="Arimo"/>
                <a:cs typeface="Arimo"/>
                <a:sym typeface="Arimo"/>
              </a:rPr>
              <a:t>Clustering Process: Algorithm minimizes the total cost (Euclidean + Hamming distances) across clusters.</a:t>
            </a:r>
          </a:p>
          <a:p>
            <a:pPr algn="l" marL="1122681" indent="-374227" lvl="2">
              <a:lnSpc>
                <a:spcPts val="3900"/>
              </a:lnSpc>
              <a:buFont typeface="Arial"/>
              <a:buChar char="⚬"/>
            </a:pPr>
            <a:r>
              <a:rPr lang="en-US" sz="2600">
                <a:solidFill>
                  <a:srgbClr val="000000"/>
                </a:solidFill>
                <a:latin typeface="Arimo"/>
                <a:ea typeface="Arimo"/>
                <a:cs typeface="Arimo"/>
                <a:sym typeface="Arimo"/>
              </a:rPr>
              <a:t>Cluster Exploration: Tested values of k from 2 to 10.</a:t>
            </a:r>
          </a:p>
          <a:p>
            <a:pPr algn="l">
              <a:lnSpc>
                <a:spcPts val="3900"/>
              </a:lnSpc>
            </a:pPr>
          </a:p>
        </p:txBody>
      </p:sp>
      <p:sp>
        <p:nvSpPr>
          <p:cNvPr name="TextBox 6" id="6"/>
          <p:cNvSpPr txBox="true"/>
          <p:nvPr/>
        </p:nvSpPr>
        <p:spPr>
          <a:xfrm rot="0">
            <a:off x="271379" y="165100"/>
            <a:ext cx="17150297"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Oswald Bold"/>
                <a:ea typeface="Oswald Bold"/>
                <a:cs typeface="Oswald Bold"/>
                <a:sym typeface="Oswald Bold"/>
              </a:rPr>
              <a:t>CLUSTERING  APPROACHES- KPROTOTYPE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8131" y="0"/>
            <a:ext cx="10415023" cy="10415023"/>
          </a:xfrm>
          <a:custGeom>
            <a:avLst/>
            <a:gdLst/>
            <a:ahLst/>
            <a:cxnLst/>
            <a:rect r="r" b="b" t="t" l="l"/>
            <a:pathLst>
              <a:path h="10415023" w="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0954414" y="-128023"/>
            <a:ext cx="10415023" cy="10415023"/>
          </a:xfrm>
          <a:custGeom>
            <a:avLst/>
            <a:gdLst/>
            <a:ahLst/>
            <a:cxnLst/>
            <a:rect r="r" b="b" t="t" l="l"/>
            <a:pathLst>
              <a:path h="10415023" w="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582466" y="1533000"/>
            <a:ext cx="7313475" cy="5620892"/>
          </a:xfrm>
          <a:custGeom>
            <a:avLst/>
            <a:gdLst/>
            <a:ahLst/>
            <a:cxnLst/>
            <a:rect r="r" b="b" t="t" l="l"/>
            <a:pathLst>
              <a:path h="5620892" w="7313475">
                <a:moveTo>
                  <a:pt x="0" y="0"/>
                </a:moveTo>
                <a:lnTo>
                  <a:pt x="7313475" y="0"/>
                </a:lnTo>
                <a:lnTo>
                  <a:pt x="7313475" y="5620892"/>
                </a:lnTo>
                <a:lnTo>
                  <a:pt x="0" y="5620892"/>
                </a:lnTo>
                <a:lnTo>
                  <a:pt x="0" y="0"/>
                </a:lnTo>
                <a:close/>
              </a:path>
            </a:pathLst>
          </a:custGeom>
          <a:blipFill>
            <a:blip r:embed="rId5"/>
            <a:stretch>
              <a:fillRect l="0" t="0" r="0" b="0"/>
            </a:stretch>
          </a:blipFill>
        </p:spPr>
      </p:sp>
      <p:sp>
        <p:nvSpPr>
          <p:cNvPr name="TextBox 5" id="5"/>
          <p:cNvSpPr txBox="true"/>
          <p:nvPr/>
        </p:nvSpPr>
        <p:spPr>
          <a:xfrm rot="0">
            <a:off x="271379" y="165100"/>
            <a:ext cx="17150297"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Oswald Bold"/>
                <a:ea typeface="Oswald Bold"/>
                <a:cs typeface="Oswald Bold"/>
                <a:sym typeface="Oswald Bold"/>
              </a:rPr>
              <a:t>CLUSTERING  APPROACHES- KPROTOTYPE</a:t>
            </a:r>
          </a:p>
        </p:txBody>
      </p:sp>
      <p:sp>
        <p:nvSpPr>
          <p:cNvPr name="TextBox 6" id="6"/>
          <p:cNvSpPr txBox="true"/>
          <p:nvPr/>
        </p:nvSpPr>
        <p:spPr>
          <a:xfrm rot="0">
            <a:off x="271379" y="2191359"/>
            <a:ext cx="10036263" cy="4511040"/>
          </a:xfrm>
          <a:prstGeom prst="rect">
            <a:avLst/>
          </a:prstGeom>
        </p:spPr>
        <p:txBody>
          <a:bodyPr anchor="t" rtlCol="false" tIns="0" lIns="0" bIns="0" rIns="0">
            <a:spAutoFit/>
          </a:bodyPr>
          <a:lstStyle/>
          <a:p>
            <a:pPr algn="l">
              <a:lnSpc>
                <a:spcPts val="3900"/>
              </a:lnSpc>
            </a:pPr>
            <a:r>
              <a:rPr lang="en-US" sz="2600">
                <a:solidFill>
                  <a:srgbClr val="000000"/>
                </a:solidFill>
                <a:latin typeface="Arimo"/>
                <a:ea typeface="Arimo"/>
                <a:cs typeface="Arimo"/>
                <a:sym typeface="Arimo"/>
              </a:rPr>
              <a:t>Evaluation Metrics</a:t>
            </a:r>
          </a:p>
          <a:p>
            <a:pPr algn="l" marL="561341" indent="-280670" lvl="1">
              <a:lnSpc>
                <a:spcPts val="3900"/>
              </a:lnSpc>
              <a:buFont typeface="Arial"/>
              <a:buChar char="•"/>
            </a:pPr>
            <a:r>
              <a:rPr lang="en-US" sz="2600">
                <a:solidFill>
                  <a:srgbClr val="000000"/>
                </a:solidFill>
                <a:latin typeface="Arimo"/>
                <a:ea typeface="Arimo"/>
                <a:cs typeface="Arimo"/>
                <a:sym typeface="Arimo"/>
              </a:rPr>
              <a:t>Within-Cluster Sum of Squares (WCSS):</a:t>
            </a:r>
          </a:p>
          <a:p>
            <a:pPr algn="l" marL="1122681" indent="-374227" lvl="2">
              <a:lnSpc>
                <a:spcPts val="3900"/>
              </a:lnSpc>
              <a:buFont typeface="Arial"/>
              <a:buChar char="⚬"/>
            </a:pPr>
            <a:r>
              <a:rPr lang="en-US" sz="2600">
                <a:solidFill>
                  <a:srgbClr val="000000"/>
                </a:solidFill>
                <a:latin typeface="Arimo"/>
                <a:ea typeface="Arimo"/>
                <a:cs typeface="Arimo"/>
                <a:sym typeface="Arimo"/>
              </a:rPr>
              <a:t>Used WCSS to plot an elbow curve for determining the optimal number of clusters.</a:t>
            </a:r>
          </a:p>
          <a:p>
            <a:pPr algn="l">
              <a:lnSpc>
                <a:spcPts val="3900"/>
              </a:lnSpc>
            </a:pPr>
          </a:p>
          <a:p>
            <a:pPr algn="l" marL="561341" indent="-280670" lvl="1">
              <a:lnSpc>
                <a:spcPts val="3900"/>
              </a:lnSpc>
              <a:buFont typeface="Arial"/>
              <a:buChar char="•"/>
            </a:pPr>
            <a:r>
              <a:rPr lang="en-US" sz="2600">
                <a:solidFill>
                  <a:srgbClr val="000000"/>
                </a:solidFill>
                <a:latin typeface="Arimo"/>
                <a:ea typeface="Arimo"/>
                <a:cs typeface="Arimo"/>
                <a:sym typeface="Arimo"/>
              </a:rPr>
              <a:t>Silhouette Score:</a:t>
            </a:r>
          </a:p>
          <a:p>
            <a:pPr algn="l" marL="1122681" indent="-374227" lvl="2">
              <a:lnSpc>
                <a:spcPts val="3900"/>
              </a:lnSpc>
              <a:buFont typeface="Arial"/>
              <a:buChar char="⚬"/>
            </a:pPr>
            <a:r>
              <a:rPr lang="en-US" sz="2600">
                <a:solidFill>
                  <a:srgbClr val="000000"/>
                </a:solidFill>
                <a:latin typeface="Arimo"/>
                <a:ea typeface="Arimo"/>
                <a:cs typeface="Arimo"/>
                <a:sym typeface="Arimo"/>
              </a:rPr>
              <a:t>Measured cluster cohesion and separation (ranges -1 to +1).</a:t>
            </a:r>
          </a:p>
          <a:p>
            <a:pPr algn="l" marL="1122681" indent="-374227" lvl="2">
              <a:lnSpc>
                <a:spcPts val="3900"/>
              </a:lnSpc>
              <a:buFont typeface="Arial"/>
              <a:buChar char="⚬"/>
            </a:pPr>
            <a:r>
              <a:rPr lang="en-US" sz="2600">
                <a:solidFill>
                  <a:srgbClr val="000000"/>
                </a:solidFill>
                <a:latin typeface="Arimo"/>
                <a:ea typeface="Arimo"/>
                <a:cs typeface="Arimo"/>
                <a:sym typeface="Arimo"/>
              </a:rPr>
              <a:t>Average silhouette score: 0.06 (indicating poor separation).</a:t>
            </a:r>
          </a:p>
          <a:p>
            <a:pPr algn="l">
              <a:lnSpc>
                <a:spcPts val="3900"/>
              </a:lnSpc>
            </a:pPr>
          </a:p>
        </p:txBody>
      </p:sp>
      <p:sp>
        <p:nvSpPr>
          <p:cNvPr name="TextBox 7" id="7"/>
          <p:cNvSpPr txBox="true"/>
          <p:nvPr/>
        </p:nvSpPr>
        <p:spPr>
          <a:xfrm rot="0">
            <a:off x="495698" y="6155879"/>
            <a:ext cx="14771134" cy="3497580"/>
          </a:xfrm>
          <a:prstGeom prst="rect">
            <a:avLst/>
          </a:prstGeom>
        </p:spPr>
        <p:txBody>
          <a:bodyPr anchor="t" rtlCol="false" tIns="0" lIns="0" bIns="0" rIns="0">
            <a:spAutoFit/>
          </a:bodyPr>
          <a:lstStyle/>
          <a:p>
            <a:pPr algn="l">
              <a:lnSpc>
                <a:spcPts val="3900"/>
              </a:lnSpc>
            </a:pPr>
          </a:p>
          <a:p>
            <a:pPr algn="l">
              <a:lnSpc>
                <a:spcPts val="3900"/>
              </a:lnSpc>
            </a:pPr>
            <a:r>
              <a:rPr lang="en-US" sz="2600">
                <a:solidFill>
                  <a:srgbClr val="000000"/>
                </a:solidFill>
                <a:latin typeface="Arimo"/>
                <a:ea typeface="Arimo"/>
                <a:cs typeface="Arimo"/>
                <a:sym typeface="Arimo"/>
              </a:rPr>
              <a:t>Results</a:t>
            </a:r>
          </a:p>
          <a:p>
            <a:pPr algn="l" marL="561341" indent="-280670" lvl="1">
              <a:lnSpc>
                <a:spcPts val="3900"/>
              </a:lnSpc>
              <a:buFont typeface="Arial"/>
              <a:buChar char="•"/>
            </a:pPr>
            <a:r>
              <a:rPr lang="en-US" sz="2600">
                <a:solidFill>
                  <a:srgbClr val="000000"/>
                </a:solidFill>
                <a:latin typeface="Arimo"/>
                <a:ea typeface="Arimo"/>
                <a:cs typeface="Arimo"/>
                <a:sym typeface="Arimo"/>
              </a:rPr>
              <a:t>Optimal Clustering:</a:t>
            </a:r>
          </a:p>
          <a:p>
            <a:pPr algn="l" marL="1122681" indent="-374227" lvl="2">
              <a:lnSpc>
                <a:spcPts val="3900"/>
              </a:lnSpc>
              <a:buFont typeface="Arial"/>
              <a:buChar char="⚬"/>
            </a:pPr>
            <a:r>
              <a:rPr lang="en-US" sz="2600">
                <a:solidFill>
                  <a:srgbClr val="000000"/>
                </a:solidFill>
                <a:latin typeface="Arimo"/>
                <a:ea typeface="Arimo"/>
                <a:cs typeface="Arimo"/>
                <a:sym typeface="Arimo"/>
              </a:rPr>
              <a:t>Elbow curve and silhouette scores suggested 4 clusters.</a:t>
            </a:r>
          </a:p>
          <a:p>
            <a:pPr algn="l" marL="1122681" indent="-374227" lvl="2">
              <a:lnSpc>
                <a:spcPts val="3900"/>
              </a:lnSpc>
              <a:buFont typeface="Arial"/>
              <a:buChar char="⚬"/>
            </a:pPr>
            <a:r>
              <a:rPr lang="en-US" sz="2600">
                <a:solidFill>
                  <a:srgbClr val="000000"/>
                </a:solidFill>
                <a:latin typeface="Arimo"/>
                <a:ea typeface="Arimo"/>
                <a:cs typeface="Arimo"/>
                <a:sym typeface="Arimo"/>
              </a:rPr>
              <a:t>Low silhouette score implies poor cluster separation, indicating observations do not form distinct groups.</a:t>
            </a:r>
          </a:p>
          <a:p>
            <a:pPr algn="l">
              <a:lnSpc>
                <a:spcPts val="390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78356" y="-64011"/>
            <a:ext cx="10415023" cy="10415023"/>
          </a:xfrm>
          <a:custGeom>
            <a:avLst/>
            <a:gdLst/>
            <a:ahLst/>
            <a:cxnLst/>
            <a:rect r="r" b="b" t="t" l="l"/>
            <a:pathLst>
              <a:path h="10415023" w="10415023">
                <a:moveTo>
                  <a:pt x="0" y="0"/>
                </a:moveTo>
                <a:lnTo>
                  <a:pt x="10415023" y="0"/>
                </a:lnTo>
                <a:lnTo>
                  <a:pt x="10415023" y="10415022"/>
                </a:lnTo>
                <a:lnTo>
                  <a:pt x="0" y="10415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0954414" y="-128023"/>
            <a:ext cx="10415023" cy="10415023"/>
          </a:xfrm>
          <a:custGeom>
            <a:avLst/>
            <a:gdLst/>
            <a:ahLst/>
            <a:cxnLst/>
            <a:rect r="r" b="b" t="t" l="l"/>
            <a:pathLst>
              <a:path h="10415023" w="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96802" y="2242042"/>
            <a:ext cx="5424874" cy="5674893"/>
          </a:xfrm>
          <a:custGeom>
            <a:avLst/>
            <a:gdLst/>
            <a:ahLst/>
            <a:cxnLst/>
            <a:rect r="r" b="b" t="t" l="l"/>
            <a:pathLst>
              <a:path h="5674893" w="5424874">
                <a:moveTo>
                  <a:pt x="0" y="0"/>
                </a:moveTo>
                <a:lnTo>
                  <a:pt x="5424874" y="0"/>
                </a:lnTo>
                <a:lnTo>
                  <a:pt x="5424874" y="5674893"/>
                </a:lnTo>
                <a:lnTo>
                  <a:pt x="0" y="5674893"/>
                </a:lnTo>
                <a:lnTo>
                  <a:pt x="0" y="0"/>
                </a:lnTo>
                <a:close/>
              </a:path>
            </a:pathLst>
          </a:custGeom>
          <a:blipFill>
            <a:blip r:embed="rId5"/>
            <a:stretch>
              <a:fillRect l="0" t="0" r="-95801" b="-427"/>
            </a:stretch>
          </a:blipFill>
        </p:spPr>
      </p:sp>
      <p:sp>
        <p:nvSpPr>
          <p:cNvPr name="TextBox 5" id="5"/>
          <p:cNvSpPr txBox="true"/>
          <p:nvPr/>
        </p:nvSpPr>
        <p:spPr>
          <a:xfrm rot="0">
            <a:off x="271379" y="1392260"/>
            <a:ext cx="11424248" cy="8496300"/>
          </a:xfrm>
          <a:prstGeom prst="rect">
            <a:avLst/>
          </a:prstGeom>
        </p:spPr>
        <p:txBody>
          <a:bodyPr anchor="t" rtlCol="false" tIns="0" lIns="0" bIns="0" rIns="0">
            <a:spAutoFit/>
          </a:bodyPr>
          <a:lstStyle/>
          <a:p>
            <a:pPr algn="l">
              <a:lnSpc>
                <a:spcPts val="3900"/>
              </a:lnSpc>
            </a:pPr>
            <a:r>
              <a:rPr lang="en-US" sz="2600">
                <a:solidFill>
                  <a:srgbClr val="000000"/>
                </a:solidFill>
                <a:latin typeface="Arimo"/>
                <a:ea typeface="Arimo"/>
                <a:cs typeface="Arimo"/>
                <a:sym typeface="Arimo"/>
              </a:rPr>
              <a:t>K-Medoids</a:t>
            </a:r>
            <a:r>
              <a:rPr lang="en-US" sz="2600">
                <a:solidFill>
                  <a:srgbClr val="000000"/>
                </a:solidFill>
                <a:latin typeface="Arimo"/>
                <a:ea typeface="Arimo"/>
                <a:cs typeface="Arimo"/>
                <a:sym typeface="Arimo"/>
              </a:rPr>
              <a:t> Overview</a:t>
            </a:r>
          </a:p>
          <a:p>
            <a:pPr algn="l" marL="561341" indent="-280670" lvl="1">
              <a:lnSpc>
                <a:spcPts val="3900"/>
              </a:lnSpc>
              <a:buFont typeface="Arial"/>
              <a:buChar char="•"/>
            </a:pPr>
            <a:r>
              <a:rPr lang="en-US" sz="2600">
                <a:solidFill>
                  <a:srgbClr val="000000"/>
                </a:solidFill>
                <a:latin typeface="Arimo"/>
                <a:ea typeface="Arimo"/>
                <a:cs typeface="Arimo"/>
                <a:sym typeface="Arimo"/>
              </a:rPr>
              <a:t>Purpose: Similar to K-Means but more resilient to outliers by using representative points (medoids) rather than centroids.</a:t>
            </a:r>
          </a:p>
          <a:p>
            <a:pPr algn="l" marL="561341" indent="-280670" lvl="1">
              <a:lnSpc>
                <a:spcPts val="3900"/>
              </a:lnSpc>
              <a:buFont typeface="Arial"/>
              <a:buChar char="•"/>
            </a:pPr>
            <a:r>
              <a:rPr lang="en-US" sz="2600">
                <a:solidFill>
                  <a:srgbClr val="000000"/>
                </a:solidFill>
                <a:latin typeface="Arimo"/>
                <a:ea typeface="Arimo"/>
                <a:cs typeface="Arimo"/>
                <a:sym typeface="Arimo"/>
              </a:rPr>
              <a:t>Distance Metric: Uses a generalized dissimilarity measure for both numerical and categorical data, without explicitly differentiating between Euclidean and Hamming distances.</a:t>
            </a:r>
          </a:p>
          <a:p>
            <a:pPr algn="l">
              <a:lnSpc>
                <a:spcPts val="3900"/>
              </a:lnSpc>
            </a:pPr>
            <a:r>
              <a:rPr lang="en-US" sz="2600">
                <a:solidFill>
                  <a:srgbClr val="000000"/>
                </a:solidFill>
                <a:latin typeface="Arimo"/>
                <a:ea typeface="Arimo"/>
                <a:cs typeface="Arimo"/>
                <a:sym typeface="Arimo"/>
              </a:rPr>
              <a:t>Methodology</a:t>
            </a:r>
          </a:p>
          <a:p>
            <a:pPr algn="l" marL="561341" indent="-280670" lvl="1">
              <a:lnSpc>
                <a:spcPts val="3900"/>
              </a:lnSpc>
              <a:buFont typeface="Arial"/>
              <a:buChar char="•"/>
            </a:pPr>
            <a:r>
              <a:rPr lang="en-US" sz="2600">
                <a:solidFill>
                  <a:srgbClr val="000000"/>
                </a:solidFill>
                <a:latin typeface="Arimo"/>
                <a:ea typeface="Arimo"/>
                <a:cs typeface="Arimo"/>
                <a:sym typeface="Arimo"/>
              </a:rPr>
              <a:t>Preprocessing:</a:t>
            </a:r>
          </a:p>
          <a:p>
            <a:pPr algn="l" marL="1122681" indent="-374227" lvl="2">
              <a:lnSpc>
                <a:spcPts val="3900"/>
              </a:lnSpc>
              <a:buFont typeface="Arial"/>
              <a:buChar char="⚬"/>
            </a:pPr>
            <a:r>
              <a:rPr lang="en-US" sz="2600">
                <a:solidFill>
                  <a:srgbClr val="000000"/>
                </a:solidFill>
                <a:latin typeface="Arimo"/>
                <a:ea typeface="Arimo"/>
                <a:cs typeface="Arimo"/>
                <a:sym typeface="Arimo"/>
              </a:rPr>
              <a:t>Conv</a:t>
            </a:r>
            <a:r>
              <a:rPr lang="en-US" sz="2600">
                <a:solidFill>
                  <a:srgbClr val="000000"/>
                </a:solidFill>
                <a:latin typeface="Arimo"/>
                <a:ea typeface="Arimo"/>
                <a:cs typeface="Arimo"/>
                <a:sym typeface="Arimo"/>
              </a:rPr>
              <a:t>erted categorical variables (columns 12-138) to the category data type.</a:t>
            </a:r>
          </a:p>
          <a:p>
            <a:pPr algn="l" marL="1122681" indent="-374227" lvl="2">
              <a:lnSpc>
                <a:spcPts val="3900"/>
              </a:lnSpc>
              <a:buFont typeface="Arial"/>
              <a:buChar char="⚬"/>
            </a:pPr>
            <a:r>
              <a:rPr lang="en-US" sz="2600">
                <a:solidFill>
                  <a:srgbClr val="000000"/>
                </a:solidFill>
                <a:latin typeface="Arimo"/>
                <a:ea typeface="Arimo"/>
                <a:cs typeface="Arimo"/>
                <a:sym typeface="Arimo"/>
              </a:rPr>
              <a:t>Initialization: Set initial medoids using 'random' method.</a:t>
            </a:r>
          </a:p>
          <a:p>
            <a:pPr algn="l" marL="1122681" indent="-374227" lvl="2">
              <a:lnSpc>
                <a:spcPts val="3900"/>
              </a:lnSpc>
              <a:buFont typeface="Arial"/>
              <a:buChar char="⚬"/>
            </a:pPr>
            <a:r>
              <a:rPr lang="en-US" sz="2600">
                <a:solidFill>
                  <a:srgbClr val="000000"/>
                </a:solidFill>
                <a:latin typeface="Arimo"/>
                <a:ea typeface="Arimo"/>
                <a:cs typeface="Arimo"/>
                <a:sym typeface="Arimo"/>
              </a:rPr>
              <a:t>Clustering Process: Minimized total dissimilarities between points and their closest medoids, iterating to select the most representative point for each cluster.</a:t>
            </a:r>
          </a:p>
          <a:p>
            <a:pPr algn="l" marL="1122681" indent="-374227" lvl="2">
              <a:lnSpc>
                <a:spcPts val="3900"/>
              </a:lnSpc>
              <a:buFont typeface="Arial"/>
              <a:buChar char="⚬"/>
            </a:pPr>
            <a:r>
              <a:rPr lang="en-US" sz="2600">
                <a:solidFill>
                  <a:srgbClr val="000000"/>
                </a:solidFill>
                <a:latin typeface="Arimo"/>
                <a:ea typeface="Arimo"/>
                <a:cs typeface="Arimo"/>
                <a:sym typeface="Arimo"/>
              </a:rPr>
              <a:t>Cluster Exploration: Examined k values from 2 to 10 to identify optimal cluster segmentation.</a:t>
            </a:r>
          </a:p>
          <a:p>
            <a:pPr algn="l">
              <a:lnSpc>
                <a:spcPts val="3900"/>
              </a:lnSpc>
            </a:pPr>
          </a:p>
        </p:txBody>
      </p:sp>
      <p:sp>
        <p:nvSpPr>
          <p:cNvPr name="TextBox 6" id="6"/>
          <p:cNvSpPr txBox="true"/>
          <p:nvPr/>
        </p:nvSpPr>
        <p:spPr>
          <a:xfrm rot="0">
            <a:off x="271379" y="165100"/>
            <a:ext cx="17150297"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Oswald Bold"/>
                <a:ea typeface="Oswald Bold"/>
                <a:cs typeface="Oswald Bold"/>
                <a:sym typeface="Oswald Bold"/>
              </a:rPr>
              <a:t>CLUSTERING  APPROACHES- KMEDEODS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8131" y="0"/>
            <a:ext cx="10415023" cy="10415023"/>
          </a:xfrm>
          <a:custGeom>
            <a:avLst/>
            <a:gdLst/>
            <a:ahLst/>
            <a:cxnLst/>
            <a:rect r="r" b="b" t="t" l="l"/>
            <a:pathLst>
              <a:path h="10415023" w="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0954414" y="-128023"/>
            <a:ext cx="10415023" cy="10415023"/>
          </a:xfrm>
          <a:custGeom>
            <a:avLst/>
            <a:gdLst/>
            <a:ahLst/>
            <a:cxnLst/>
            <a:rect r="r" b="b" t="t" l="l"/>
            <a:pathLst>
              <a:path h="10415023" w="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307642" y="2020531"/>
            <a:ext cx="7299360" cy="4595444"/>
          </a:xfrm>
          <a:custGeom>
            <a:avLst/>
            <a:gdLst/>
            <a:ahLst/>
            <a:cxnLst/>
            <a:rect r="r" b="b" t="t" l="l"/>
            <a:pathLst>
              <a:path h="4595444" w="7299360">
                <a:moveTo>
                  <a:pt x="0" y="0"/>
                </a:moveTo>
                <a:lnTo>
                  <a:pt x="7299360" y="0"/>
                </a:lnTo>
                <a:lnTo>
                  <a:pt x="7299360" y="4595444"/>
                </a:lnTo>
                <a:lnTo>
                  <a:pt x="0" y="4595444"/>
                </a:lnTo>
                <a:lnTo>
                  <a:pt x="0" y="0"/>
                </a:lnTo>
                <a:close/>
              </a:path>
            </a:pathLst>
          </a:custGeom>
          <a:blipFill>
            <a:blip r:embed="rId5"/>
            <a:stretch>
              <a:fillRect l="0" t="0" r="0" b="0"/>
            </a:stretch>
          </a:blipFill>
        </p:spPr>
      </p:sp>
      <p:sp>
        <p:nvSpPr>
          <p:cNvPr name="TextBox 5" id="5"/>
          <p:cNvSpPr txBox="true"/>
          <p:nvPr/>
        </p:nvSpPr>
        <p:spPr>
          <a:xfrm rot="0">
            <a:off x="271379" y="165100"/>
            <a:ext cx="17150297"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Oswald Bold"/>
                <a:ea typeface="Oswald Bold"/>
                <a:cs typeface="Oswald Bold"/>
                <a:sym typeface="Oswald Bold"/>
              </a:rPr>
              <a:t>CLUSTERING</a:t>
            </a:r>
            <a:r>
              <a:rPr lang="en-US" b="true" sz="5000">
                <a:solidFill>
                  <a:srgbClr val="000000"/>
                </a:solidFill>
                <a:latin typeface="Oswald Bold"/>
                <a:ea typeface="Oswald Bold"/>
                <a:cs typeface="Oswald Bold"/>
                <a:sym typeface="Oswald Bold"/>
              </a:rPr>
              <a:t> APPROACHES- Kmedeods</a:t>
            </a:r>
          </a:p>
        </p:txBody>
      </p:sp>
      <p:sp>
        <p:nvSpPr>
          <p:cNvPr name="TextBox 6" id="6"/>
          <p:cNvSpPr txBox="true"/>
          <p:nvPr/>
        </p:nvSpPr>
        <p:spPr>
          <a:xfrm rot="0">
            <a:off x="271379" y="2257256"/>
            <a:ext cx="10036263" cy="3509010"/>
          </a:xfrm>
          <a:prstGeom prst="rect">
            <a:avLst/>
          </a:prstGeom>
        </p:spPr>
        <p:txBody>
          <a:bodyPr anchor="t" rtlCol="false" tIns="0" lIns="0" bIns="0" rIns="0">
            <a:spAutoFit/>
          </a:bodyPr>
          <a:lstStyle/>
          <a:p>
            <a:pPr algn="l">
              <a:lnSpc>
                <a:spcPts val="3900"/>
              </a:lnSpc>
            </a:pPr>
            <a:r>
              <a:rPr lang="en-US" sz="2600">
                <a:solidFill>
                  <a:srgbClr val="000000"/>
                </a:solidFill>
                <a:latin typeface="Arimo"/>
                <a:ea typeface="Arimo"/>
                <a:cs typeface="Arimo"/>
                <a:sym typeface="Arimo"/>
              </a:rPr>
              <a:t>Evaluation Metrics</a:t>
            </a:r>
          </a:p>
          <a:p>
            <a:pPr algn="l" marL="561341" indent="-280670" lvl="1">
              <a:lnSpc>
                <a:spcPts val="3900"/>
              </a:lnSpc>
              <a:buFont typeface="Arial"/>
              <a:buChar char="•"/>
            </a:pPr>
            <a:r>
              <a:rPr lang="en-US" sz="2600">
                <a:solidFill>
                  <a:srgbClr val="000000"/>
                </a:solidFill>
                <a:latin typeface="Arimo"/>
                <a:ea typeface="Arimo"/>
                <a:cs typeface="Arimo"/>
                <a:sym typeface="Arimo"/>
              </a:rPr>
              <a:t>Within-Cluster Sum of Squares (WCSS):</a:t>
            </a:r>
          </a:p>
          <a:p>
            <a:pPr algn="l" marL="1122681" indent="-374227" lvl="2">
              <a:lnSpc>
                <a:spcPts val="3900"/>
              </a:lnSpc>
              <a:buFont typeface="Arial"/>
              <a:buChar char="⚬"/>
            </a:pPr>
            <a:r>
              <a:rPr lang="en-US" sz="2600">
                <a:solidFill>
                  <a:srgbClr val="000000"/>
                </a:solidFill>
                <a:latin typeface="Arimo"/>
                <a:ea typeface="Arimo"/>
                <a:cs typeface="Arimo"/>
                <a:sym typeface="Arimo"/>
              </a:rPr>
              <a:t>Calculat</a:t>
            </a:r>
            <a:r>
              <a:rPr lang="en-US" sz="2600">
                <a:solidFill>
                  <a:srgbClr val="000000"/>
                </a:solidFill>
                <a:latin typeface="Arimo"/>
                <a:ea typeface="Arimo"/>
                <a:cs typeface="Arimo"/>
                <a:sym typeface="Arimo"/>
              </a:rPr>
              <a:t>ed WCSS for each cluster count and plotted an elbow curve to help identify the optimal number of clusters.</a:t>
            </a:r>
          </a:p>
          <a:p>
            <a:pPr algn="l" marL="561341" indent="-280670" lvl="1">
              <a:lnSpc>
                <a:spcPts val="3900"/>
              </a:lnSpc>
              <a:buFont typeface="Arial"/>
              <a:buChar char="•"/>
            </a:pPr>
            <a:r>
              <a:rPr lang="en-US" sz="2600">
                <a:solidFill>
                  <a:srgbClr val="000000"/>
                </a:solidFill>
                <a:latin typeface="Arimo"/>
                <a:ea typeface="Arimo"/>
                <a:cs typeface="Arimo"/>
                <a:sym typeface="Arimo"/>
              </a:rPr>
              <a:t>Silhouette Score:</a:t>
            </a:r>
          </a:p>
          <a:p>
            <a:pPr algn="l" marL="1122681" indent="-374227" lvl="2">
              <a:lnSpc>
                <a:spcPts val="3900"/>
              </a:lnSpc>
              <a:buFont typeface="Arial"/>
              <a:buChar char="⚬"/>
            </a:pPr>
            <a:r>
              <a:rPr lang="en-US" sz="2600">
                <a:solidFill>
                  <a:srgbClr val="000000"/>
                </a:solidFill>
                <a:latin typeface="Arimo"/>
                <a:ea typeface="Arimo"/>
                <a:cs typeface="Arimo"/>
                <a:sym typeface="Arimo"/>
              </a:rPr>
              <a:t>Ev</a:t>
            </a:r>
            <a:r>
              <a:rPr lang="en-US" sz="2600">
                <a:solidFill>
                  <a:srgbClr val="000000"/>
                </a:solidFill>
                <a:latin typeface="Arimo"/>
                <a:ea typeface="Arimo"/>
                <a:cs typeface="Arimo"/>
                <a:sym typeface="Arimo"/>
              </a:rPr>
              <a:t>aluated cluster quality, with scores closer to 1 indicating clear separation.</a:t>
            </a:r>
          </a:p>
        </p:txBody>
      </p:sp>
      <p:sp>
        <p:nvSpPr>
          <p:cNvPr name="TextBox 7" id="7"/>
          <p:cNvSpPr txBox="true"/>
          <p:nvPr/>
        </p:nvSpPr>
        <p:spPr>
          <a:xfrm rot="0">
            <a:off x="471550" y="6155879"/>
            <a:ext cx="14771134" cy="3509010"/>
          </a:xfrm>
          <a:prstGeom prst="rect">
            <a:avLst/>
          </a:prstGeom>
        </p:spPr>
        <p:txBody>
          <a:bodyPr anchor="t" rtlCol="false" tIns="0" lIns="0" bIns="0" rIns="0">
            <a:spAutoFit/>
          </a:bodyPr>
          <a:lstStyle/>
          <a:p>
            <a:pPr algn="l" marL="1122681" indent="-374227" lvl="2">
              <a:lnSpc>
                <a:spcPts val="3900"/>
              </a:lnSpc>
              <a:buFont typeface="Arial"/>
              <a:buChar char="⚬"/>
            </a:pPr>
          </a:p>
          <a:p>
            <a:pPr algn="l">
              <a:lnSpc>
                <a:spcPts val="3900"/>
              </a:lnSpc>
            </a:pPr>
            <a:r>
              <a:rPr lang="en-US" sz="2600">
                <a:solidFill>
                  <a:srgbClr val="000000"/>
                </a:solidFill>
                <a:latin typeface="Arimo"/>
                <a:ea typeface="Arimo"/>
                <a:cs typeface="Arimo"/>
                <a:sym typeface="Arimo"/>
              </a:rPr>
              <a:t>Results</a:t>
            </a:r>
          </a:p>
          <a:p>
            <a:pPr algn="l" marL="561341" indent="-280670" lvl="1">
              <a:lnSpc>
                <a:spcPts val="3900"/>
              </a:lnSpc>
              <a:buFont typeface="Arial"/>
              <a:buChar char="•"/>
            </a:pPr>
            <a:r>
              <a:rPr lang="en-US" sz="2600">
                <a:solidFill>
                  <a:srgbClr val="000000"/>
                </a:solidFill>
                <a:latin typeface="Arimo"/>
                <a:ea typeface="Arimo"/>
                <a:cs typeface="Arimo"/>
                <a:sym typeface="Arimo"/>
              </a:rPr>
              <a:t>Optimal Clustering:</a:t>
            </a:r>
          </a:p>
          <a:p>
            <a:pPr algn="l" marL="1122681" indent="-374227" lvl="2">
              <a:lnSpc>
                <a:spcPts val="3900"/>
              </a:lnSpc>
              <a:buFont typeface="Arial"/>
              <a:buChar char="⚬"/>
            </a:pPr>
            <a:r>
              <a:rPr lang="en-US" sz="2600">
                <a:solidFill>
                  <a:srgbClr val="000000"/>
                </a:solidFill>
                <a:latin typeface="Arimo"/>
                <a:ea typeface="Arimo"/>
                <a:cs typeface="Arimo"/>
                <a:sym typeface="Arimo"/>
              </a:rPr>
              <a:t>Elbow curve and silhouette score suggested 4 clusters.</a:t>
            </a:r>
          </a:p>
          <a:p>
            <a:pPr algn="l" marL="1122681" indent="-374227" lvl="2">
              <a:lnSpc>
                <a:spcPts val="3900"/>
              </a:lnSpc>
              <a:buFont typeface="Arial"/>
              <a:buChar char="⚬"/>
            </a:pPr>
            <a:r>
              <a:rPr lang="en-US" sz="2600">
                <a:solidFill>
                  <a:srgbClr val="000000"/>
                </a:solidFill>
                <a:latin typeface="Arimo"/>
                <a:ea typeface="Arimo"/>
                <a:cs typeface="Arimo"/>
                <a:sym typeface="Arimo"/>
              </a:rPr>
              <a:t>S</a:t>
            </a:r>
            <a:r>
              <a:rPr lang="en-US" sz="2600">
                <a:solidFill>
                  <a:srgbClr val="000000"/>
                </a:solidFill>
                <a:latin typeface="Arimo"/>
                <a:ea typeface="Arimo"/>
                <a:cs typeface="Arimo"/>
                <a:sym typeface="Arimo"/>
              </a:rPr>
              <a:t>ilhouette Score: Close to 0, indicating poor separation; points across different clusters were nearly as close to each other as to points within their clusters.</a:t>
            </a:r>
          </a:p>
          <a:p>
            <a:pPr algn="l">
              <a:lnSpc>
                <a:spcPts val="390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78356" y="-64011"/>
            <a:ext cx="10415023" cy="10415023"/>
          </a:xfrm>
          <a:custGeom>
            <a:avLst/>
            <a:gdLst/>
            <a:ahLst/>
            <a:cxnLst/>
            <a:rect r="r" b="b" t="t" l="l"/>
            <a:pathLst>
              <a:path h="10415023" w="10415023">
                <a:moveTo>
                  <a:pt x="0" y="0"/>
                </a:moveTo>
                <a:lnTo>
                  <a:pt x="10415023" y="0"/>
                </a:lnTo>
                <a:lnTo>
                  <a:pt x="10415023" y="10415022"/>
                </a:lnTo>
                <a:lnTo>
                  <a:pt x="0" y="10415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0954414" y="-128023"/>
            <a:ext cx="10415023" cy="10415023"/>
          </a:xfrm>
          <a:custGeom>
            <a:avLst/>
            <a:gdLst/>
            <a:ahLst/>
            <a:cxnLst/>
            <a:rect r="r" b="b" t="t" l="l"/>
            <a:pathLst>
              <a:path h="10415023" w="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56515" y="1028700"/>
            <a:ext cx="5560530" cy="5628603"/>
          </a:xfrm>
          <a:custGeom>
            <a:avLst/>
            <a:gdLst/>
            <a:ahLst/>
            <a:cxnLst/>
            <a:rect r="r" b="b" t="t" l="l"/>
            <a:pathLst>
              <a:path h="5628603" w="5560530">
                <a:moveTo>
                  <a:pt x="0" y="0"/>
                </a:moveTo>
                <a:lnTo>
                  <a:pt x="5560530" y="0"/>
                </a:lnTo>
                <a:lnTo>
                  <a:pt x="5560530" y="5628603"/>
                </a:lnTo>
                <a:lnTo>
                  <a:pt x="0" y="5628603"/>
                </a:lnTo>
                <a:lnTo>
                  <a:pt x="0" y="0"/>
                </a:lnTo>
                <a:close/>
              </a:path>
            </a:pathLst>
          </a:custGeom>
          <a:blipFill>
            <a:blip r:embed="rId5"/>
            <a:stretch>
              <a:fillRect l="0" t="0" r="-91025" b="0"/>
            </a:stretch>
          </a:blipFill>
        </p:spPr>
      </p:sp>
      <p:sp>
        <p:nvSpPr>
          <p:cNvPr name="TextBox 5" id="5"/>
          <p:cNvSpPr txBox="true"/>
          <p:nvPr/>
        </p:nvSpPr>
        <p:spPr>
          <a:xfrm rot="0">
            <a:off x="271379" y="933450"/>
            <a:ext cx="12085136" cy="6008370"/>
          </a:xfrm>
          <a:prstGeom prst="rect">
            <a:avLst/>
          </a:prstGeom>
        </p:spPr>
        <p:txBody>
          <a:bodyPr anchor="t" rtlCol="false" tIns="0" lIns="0" bIns="0" rIns="0">
            <a:spAutoFit/>
          </a:bodyPr>
          <a:lstStyle/>
          <a:p>
            <a:pPr algn="l">
              <a:lnSpc>
                <a:spcPts val="3900"/>
              </a:lnSpc>
            </a:pPr>
            <a:r>
              <a:rPr lang="en-US" sz="2600">
                <a:solidFill>
                  <a:srgbClr val="000000"/>
                </a:solidFill>
                <a:latin typeface="Arimo"/>
                <a:ea typeface="Arimo"/>
                <a:cs typeface="Arimo"/>
                <a:sym typeface="Arimo"/>
              </a:rPr>
              <a:t>KMeans</a:t>
            </a:r>
            <a:r>
              <a:rPr lang="en-US" sz="2600">
                <a:solidFill>
                  <a:srgbClr val="000000"/>
                </a:solidFill>
                <a:latin typeface="Arimo"/>
                <a:ea typeface="Arimo"/>
                <a:cs typeface="Arimo"/>
                <a:sym typeface="Arimo"/>
              </a:rPr>
              <a:t> Overview</a:t>
            </a:r>
          </a:p>
          <a:p>
            <a:pPr algn="l" marL="561341" indent="-280670" lvl="1">
              <a:lnSpc>
                <a:spcPts val="3900"/>
              </a:lnSpc>
              <a:buFont typeface="Arial"/>
              <a:buChar char="•"/>
            </a:pPr>
            <a:r>
              <a:rPr lang="en-US" sz="2600">
                <a:solidFill>
                  <a:srgbClr val="000000"/>
                </a:solidFill>
                <a:latin typeface="Arimo"/>
                <a:ea typeface="Arimo"/>
                <a:cs typeface="Arimo"/>
                <a:sym typeface="Arimo"/>
              </a:rPr>
              <a:t>Purpose: Adapted KMeans to handle mixed-type data by incorporating a custom distance function.</a:t>
            </a:r>
          </a:p>
          <a:p>
            <a:pPr algn="l" marL="561341" indent="-280670" lvl="1">
              <a:lnSpc>
                <a:spcPts val="3900"/>
              </a:lnSpc>
              <a:buFont typeface="Arial"/>
              <a:buChar char="•"/>
            </a:pPr>
            <a:r>
              <a:rPr lang="en-US" sz="2600">
                <a:solidFill>
                  <a:srgbClr val="000000"/>
                </a:solidFill>
                <a:latin typeface="Arimo"/>
                <a:ea typeface="Arimo"/>
                <a:cs typeface="Arimo"/>
                <a:sym typeface="Arimo"/>
              </a:rPr>
              <a:t>Distance Calculation:</a:t>
            </a:r>
          </a:p>
          <a:p>
            <a:pPr algn="l" marL="1122681" indent="-374227" lvl="2">
              <a:lnSpc>
                <a:spcPts val="3900"/>
              </a:lnSpc>
              <a:buFont typeface="Arial"/>
              <a:buChar char="⚬"/>
            </a:pPr>
            <a:r>
              <a:rPr lang="en-US" sz="2600">
                <a:solidFill>
                  <a:srgbClr val="000000"/>
                </a:solidFill>
                <a:latin typeface="Arimo"/>
                <a:ea typeface="Arimo"/>
                <a:cs typeface="Arimo"/>
                <a:sym typeface="Arimo"/>
              </a:rPr>
              <a:t>Euclidean distance for numerical variables.</a:t>
            </a:r>
          </a:p>
          <a:p>
            <a:pPr algn="l" marL="1122681" indent="-374227" lvl="2">
              <a:lnSpc>
                <a:spcPts val="3900"/>
              </a:lnSpc>
              <a:buFont typeface="Arial"/>
              <a:buChar char="⚬"/>
            </a:pPr>
            <a:r>
              <a:rPr lang="en-US" sz="2600">
                <a:solidFill>
                  <a:srgbClr val="000000"/>
                </a:solidFill>
                <a:latin typeface="Arimo"/>
                <a:ea typeface="Arimo"/>
                <a:cs typeface="Arimo"/>
                <a:sym typeface="Arimo"/>
              </a:rPr>
              <a:t>Hamming distance for categorical variables.</a:t>
            </a:r>
          </a:p>
          <a:p>
            <a:pPr algn="l">
              <a:lnSpc>
                <a:spcPts val="3900"/>
              </a:lnSpc>
            </a:pPr>
            <a:r>
              <a:rPr lang="en-US" sz="2600">
                <a:solidFill>
                  <a:srgbClr val="000000"/>
                </a:solidFill>
                <a:latin typeface="Arimo"/>
                <a:ea typeface="Arimo"/>
                <a:cs typeface="Arimo"/>
                <a:sym typeface="Arimo"/>
              </a:rPr>
              <a:t>Methodology</a:t>
            </a:r>
          </a:p>
          <a:p>
            <a:pPr algn="l" marL="561341" indent="-280670" lvl="1">
              <a:lnSpc>
                <a:spcPts val="3900"/>
              </a:lnSpc>
              <a:buFont typeface="Arial"/>
              <a:buChar char="•"/>
            </a:pPr>
            <a:r>
              <a:rPr lang="en-US" sz="2600">
                <a:solidFill>
                  <a:srgbClr val="000000"/>
                </a:solidFill>
                <a:latin typeface="Arimo"/>
                <a:ea typeface="Arimo"/>
                <a:cs typeface="Arimo"/>
                <a:sym typeface="Arimo"/>
              </a:rPr>
              <a:t>Preprocessing:</a:t>
            </a:r>
          </a:p>
          <a:p>
            <a:pPr algn="l" marL="1122681" indent="-374227" lvl="2">
              <a:lnSpc>
                <a:spcPts val="3900"/>
              </a:lnSpc>
              <a:buFont typeface="Arial"/>
              <a:buChar char="⚬"/>
            </a:pPr>
            <a:r>
              <a:rPr lang="en-US" sz="2600">
                <a:solidFill>
                  <a:srgbClr val="000000"/>
                </a:solidFill>
                <a:latin typeface="Arimo"/>
                <a:ea typeface="Arimo"/>
                <a:cs typeface="Arimo"/>
                <a:sym typeface="Arimo"/>
              </a:rPr>
              <a:t>Co</a:t>
            </a:r>
            <a:r>
              <a:rPr lang="en-US" sz="2600">
                <a:solidFill>
                  <a:srgbClr val="000000"/>
                </a:solidFill>
                <a:latin typeface="Arimo"/>
                <a:ea typeface="Arimo"/>
                <a:cs typeface="Arimo"/>
                <a:sym typeface="Arimo"/>
              </a:rPr>
              <a:t>nverted categorical columns (12-138) to category types to facilitate the custom distance calculations.</a:t>
            </a:r>
          </a:p>
          <a:p>
            <a:pPr algn="l">
              <a:lnSpc>
                <a:spcPts val="3900"/>
              </a:lnSpc>
            </a:pPr>
          </a:p>
          <a:p>
            <a:pPr algn="l">
              <a:lnSpc>
                <a:spcPts val="3900"/>
              </a:lnSpc>
            </a:pPr>
          </a:p>
        </p:txBody>
      </p:sp>
      <p:sp>
        <p:nvSpPr>
          <p:cNvPr name="TextBox 6" id="6"/>
          <p:cNvSpPr txBox="true"/>
          <p:nvPr/>
        </p:nvSpPr>
        <p:spPr>
          <a:xfrm rot="0">
            <a:off x="271379" y="-104775"/>
            <a:ext cx="17150297"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Oswald Bold"/>
                <a:ea typeface="Oswald Bold"/>
                <a:cs typeface="Oswald Bold"/>
                <a:sym typeface="Oswald Bold"/>
              </a:rPr>
              <a:t>CLUSTERING  APPROACHES- KMEANS </a:t>
            </a:r>
          </a:p>
        </p:txBody>
      </p:sp>
      <p:sp>
        <p:nvSpPr>
          <p:cNvPr name="TextBox 7" id="7"/>
          <p:cNvSpPr txBox="true"/>
          <p:nvPr/>
        </p:nvSpPr>
        <p:spPr>
          <a:xfrm rot="0">
            <a:off x="271379" y="5738879"/>
            <a:ext cx="17259300" cy="4027170"/>
          </a:xfrm>
          <a:prstGeom prst="rect">
            <a:avLst/>
          </a:prstGeom>
        </p:spPr>
        <p:txBody>
          <a:bodyPr anchor="t" rtlCol="false" tIns="0" lIns="0" bIns="0" rIns="0">
            <a:spAutoFit/>
          </a:bodyPr>
          <a:lstStyle/>
          <a:p>
            <a:pPr algn="l">
              <a:lnSpc>
                <a:spcPts val="3900"/>
              </a:lnSpc>
            </a:pPr>
          </a:p>
          <a:p>
            <a:pPr algn="l" marL="561341" indent="-280670" lvl="1">
              <a:lnSpc>
                <a:spcPts val="3900"/>
              </a:lnSpc>
              <a:buFont typeface="Arial"/>
              <a:buChar char="•"/>
            </a:pPr>
            <a:r>
              <a:rPr lang="en-US" sz="2600">
                <a:solidFill>
                  <a:srgbClr val="000000"/>
                </a:solidFill>
                <a:latin typeface="Arimo"/>
                <a:ea typeface="Arimo"/>
                <a:cs typeface="Arimo"/>
                <a:sym typeface="Arimo"/>
              </a:rPr>
              <a:t>Custom Distance Function:</a:t>
            </a:r>
          </a:p>
          <a:p>
            <a:pPr algn="l" marL="1122681" indent="-374227" lvl="2">
              <a:lnSpc>
                <a:spcPts val="3900"/>
              </a:lnSpc>
              <a:buFont typeface="Arial"/>
              <a:buChar char="⚬"/>
            </a:pPr>
            <a:r>
              <a:rPr lang="en-US" sz="2600">
                <a:solidFill>
                  <a:srgbClr val="000000"/>
                </a:solidFill>
                <a:latin typeface="Arimo"/>
                <a:ea typeface="Arimo"/>
                <a:cs typeface="Arimo"/>
                <a:sym typeface="Arimo"/>
              </a:rPr>
              <a:t>Calculated Euclidean distance for numerical variables.</a:t>
            </a:r>
          </a:p>
          <a:p>
            <a:pPr algn="l" marL="1122681" indent="-374227" lvl="2">
              <a:lnSpc>
                <a:spcPts val="3900"/>
              </a:lnSpc>
              <a:buFont typeface="Arial"/>
              <a:buChar char="⚬"/>
            </a:pPr>
            <a:r>
              <a:rPr lang="en-US" sz="2600">
                <a:solidFill>
                  <a:srgbClr val="000000"/>
                </a:solidFill>
                <a:latin typeface="Arimo"/>
                <a:ea typeface="Arimo"/>
                <a:cs typeface="Arimo"/>
                <a:sym typeface="Arimo"/>
              </a:rPr>
              <a:t>U</a:t>
            </a:r>
            <a:r>
              <a:rPr lang="en-US" sz="2600">
                <a:solidFill>
                  <a:srgbClr val="000000"/>
                </a:solidFill>
                <a:latin typeface="Arimo"/>
                <a:ea typeface="Arimo"/>
                <a:cs typeface="Arimo"/>
                <a:sym typeface="Arimo"/>
              </a:rPr>
              <a:t>sed Hamming distance for categorical variables, counting attribute differences.</a:t>
            </a:r>
          </a:p>
          <a:p>
            <a:pPr algn="l" marL="1122681" indent="-374227" lvl="2">
              <a:lnSpc>
                <a:spcPts val="3900"/>
              </a:lnSpc>
              <a:buFont typeface="Arial"/>
              <a:buChar char="⚬"/>
            </a:pPr>
            <a:r>
              <a:rPr lang="en-US" sz="2600">
                <a:solidFill>
                  <a:srgbClr val="000000"/>
                </a:solidFill>
                <a:latin typeface="Arimo"/>
                <a:ea typeface="Arimo"/>
                <a:cs typeface="Arimo"/>
                <a:sym typeface="Arimo"/>
              </a:rPr>
              <a:t>Combined both distances to compute the final distance between data points.</a:t>
            </a:r>
          </a:p>
          <a:p>
            <a:pPr algn="l" marL="561341" indent="-280670" lvl="1">
              <a:lnSpc>
                <a:spcPts val="3900"/>
              </a:lnSpc>
              <a:buFont typeface="Arial"/>
              <a:buChar char="•"/>
            </a:pPr>
            <a:r>
              <a:rPr lang="en-US" sz="2600">
                <a:solidFill>
                  <a:srgbClr val="000000"/>
                </a:solidFill>
                <a:latin typeface="Arimo"/>
                <a:ea typeface="Arimo"/>
                <a:cs typeface="Arimo"/>
                <a:sym typeface="Arimo"/>
              </a:rPr>
              <a:t>Hyp</a:t>
            </a:r>
            <a:r>
              <a:rPr lang="en-US" sz="2600">
                <a:solidFill>
                  <a:srgbClr val="000000"/>
                </a:solidFill>
                <a:latin typeface="Arimo"/>
                <a:ea typeface="Arimo"/>
                <a:cs typeface="Arimo"/>
                <a:sym typeface="Arimo"/>
              </a:rPr>
              <a:t>erparameter Tuning:</a:t>
            </a:r>
          </a:p>
          <a:p>
            <a:pPr algn="l" marL="1122681" indent="-374227" lvl="2">
              <a:lnSpc>
                <a:spcPts val="3900"/>
              </a:lnSpc>
              <a:buFont typeface="Arial"/>
              <a:buChar char="⚬"/>
            </a:pPr>
            <a:r>
              <a:rPr lang="en-US" sz="2600">
                <a:solidFill>
                  <a:srgbClr val="000000"/>
                </a:solidFill>
                <a:latin typeface="Arimo"/>
                <a:ea typeface="Arimo"/>
                <a:cs typeface="Arimo"/>
                <a:sym typeface="Arimo"/>
              </a:rPr>
              <a:t>Tested k values from 2 to 10, applying the custom distance function in KMeans for each value.</a:t>
            </a:r>
          </a:p>
          <a:p>
            <a:pPr algn="l">
              <a:lnSpc>
                <a:spcPts val="390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8131" y="0"/>
            <a:ext cx="10415023" cy="10415023"/>
          </a:xfrm>
          <a:custGeom>
            <a:avLst/>
            <a:gdLst/>
            <a:ahLst/>
            <a:cxnLst/>
            <a:rect r="r" b="b" t="t" l="l"/>
            <a:pathLst>
              <a:path h="10415023" w="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0954414" y="-128023"/>
            <a:ext cx="10415023" cy="10415023"/>
          </a:xfrm>
          <a:custGeom>
            <a:avLst/>
            <a:gdLst/>
            <a:ahLst/>
            <a:cxnLst/>
            <a:rect r="r" b="b" t="t" l="l"/>
            <a:pathLst>
              <a:path h="10415023" w="10415023">
                <a:moveTo>
                  <a:pt x="0" y="0"/>
                </a:moveTo>
                <a:lnTo>
                  <a:pt x="10415023" y="0"/>
                </a:lnTo>
                <a:lnTo>
                  <a:pt x="10415023" y="10415023"/>
                </a:lnTo>
                <a:lnTo>
                  <a:pt x="0" y="10415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05294" y="1787360"/>
            <a:ext cx="7267819" cy="5601476"/>
          </a:xfrm>
          <a:custGeom>
            <a:avLst/>
            <a:gdLst/>
            <a:ahLst/>
            <a:cxnLst/>
            <a:rect r="r" b="b" t="t" l="l"/>
            <a:pathLst>
              <a:path h="5601476" w="7267819">
                <a:moveTo>
                  <a:pt x="0" y="0"/>
                </a:moveTo>
                <a:lnTo>
                  <a:pt x="7267820" y="0"/>
                </a:lnTo>
                <a:lnTo>
                  <a:pt x="7267820" y="5601477"/>
                </a:lnTo>
                <a:lnTo>
                  <a:pt x="0" y="5601477"/>
                </a:lnTo>
                <a:lnTo>
                  <a:pt x="0" y="0"/>
                </a:lnTo>
                <a:close/>
              </a:path>
            </a:pathLst>
          </a:custGeom>
          <a:blipFill>
            <a:blip r:embed="rId5"/>
            <a:stretch>
              <a:fillRect l="0" t="0" r="0" b="0"/>
            </a:stretch>
          </a:blipFill>
        </p:spPr>
      </p:sp>
      <p:sp>
        <p:nvSpPr>
          <p:cNvPr name="TextBox 5" id="5"/>
          <p:cNvSpPr txBox="true"/>
          <p:nvPr/>
        </p:nvSpPr>
        <p:spPr>
          <a:xfrm rot="0">
            <a:off x="271379" y="165100"/>
            <a:ext cx="17150297"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Oswald Bold"/>
                <a:ea typeface="Oswald Bold"/>
                <a:cs typeface="Oswald Bold"/>
                <a:sym typeface="Oswald Bold"/>
              </a:rPr>
              <a:t>CLUSTERING  APPROACHES- KMEANS </a:t>
            </a:r>
          </a:p>
        </p:txBody>
      </p:sp>
      <p:sp>
        <p:nvSpPr>
          <p:cNvPr name="TextBox 6" id="6"/>
          <p:cNvSpPr txBox="true"/>
          <p:nvPr/>
        </p:nvSpPr>
        <p:spPr>
          <a:xfrm rot="0">
            <a:off x="271379" y="2191359"/>
            <a:ext cx="10036263" cy="4004310"/>
          </a:xfrm>
          <a:prstGeom prst="rect">
            <a:avLst/>
          </a:prstGeom>
        </p:spPr>
        <p:txBody>
          <a:bodyPr anchor="t" rtlCol="false" tIns="0" lIns="0" bIns="0" rIns="0">
            <a:spAutoFit/>
          </a:bodyPr>
          <a:lstStyle/>
          <a:p>
            <a:pPr algn="l">
              <a:lnSpc>
                <a:spcPts val="3900"/>
              </a:lnSpc>
            </a:pPr>
            <a:r>
              <a:rPr lang="en-US" sz="2600">
                <a:solidFill>
                  <a:srgbClr val="000000"/>
                </a:solidFill>
                <a:latin typeface="Arimo"/>
                <a:ea typeface="Arimo"/>
                <a:cs typeface="Arimo"/>
                <a:sym typeface="Arimo"/>
              </a:rPr>
              <a:t>Evaluation Metrics</a:t>
            </a:r>
          </a:p>
          <a:p>
            <a:pPr algn="l" marL="561341" indent="-280670" lvl="1">
              <a:lnSpc>
                <a:spcPts val="3900"/>
              </a:lnSpc>
              <a:buFont typeface="Arial"/>
              <a:buChar char="•"/>
            </a:pPr>
            <a:r>
              <a:rPr lang="en-US" sz="2600">
                <a:solidFill>
                  <a:srgbClr val="000000"/>
                </a:solidFill>
                <a:latin typeface="Arimo"/>
                <a:ea typeface="Arimo"/>
                <a:cs typeface="Arimo"/>
                <a:sym typeface="Arimo"/>
              </a:rPr>
              <a:t>Within-Cluster Sum of Squares (WCSS):</a:t>
            </a:r>
          </a:p>
          <a:p>
            <a:pPr algn="l" marL="1122681" indent="-374227" lvl="2">
              <a:lnSpc>
                <a:spcPts val="3900"/>
              </a:lnSpc>
              <a:buFont typeface="Arial"/>
              <a:buChar char="⚬"/>
            </a:pPr>
            <a:r>
              <a:rPr lang="en-US" sz="2600">
                <a:solidFill>
                  <a:srgbClr val="000000"/>
                </a:solidFill>
                <a:latin typeface="Arimo"/>
                <a:ea typeface="Arimo"/>
                <a:cs typeface="Arimo"/>
                <a:sym typeface="Arimo"/>
              </a:rPr>
              <a:t>Calculat</a:t>
            </a:r>
            <a:r>
              <a:rPr lang="en-US" sz="2600">
                <a:solidFill>
                  <a:srgbClr val="000000"/>
                </a:solidFill>
                <a:latin typeface="Arimo"/>
                <a:ea typeface="Arimo"/>
                <a:cs typeface="Arimo"/>
                <a:sym typeface="Arimo"/>
              </a:rPr>
              <a:t>ed WCSS across clusters, visualized using an elbow curve.</a:t>
            </a:r>
          </a:p>
          <a:p>
            <a:pPr algn="l" marL="561341" indent="-280670" lvl="1">
              <a:lnSpc>
                <a:spcPts val="3900"/>
              </a:lnSpc>
              <a:buFont typeface="Arial"/>
              <a:buChar char="•"/>
            </a:pPr>
            <a:r>
              <a:rPr lang="en-US" sz="2600">
                <a:solidFill>
                  <a:srgbClr val="000000"/>
                </a:solidFill>
                <a:latin typeface="Arimo"/>
                <a:ea typeface="Arimo"/>
                <a:cs typeface="Arimo"/>
                <a:sym typeface="Arimo"/>
              </a:rPr>
              <a:t>Silhouette Score:</a:t>
            </a:r>
          </a:p>
          <a:p>
            <a:pPr algn="l" marL="1122681" indent="-374227" lvl="2">
              <a:lnSpc>
                <a:spcPts val="3900"/>
              </a:lnSpc>
              <a:buFont typeface="Arial"/>
              <a:buChar char="⚬"/>
            </a:pPr>
            <a:r>
              <a:rPr lang="en-US" sz="2600">
                <a:solidFill>
                  <a:srgbClr val="000000"/>
                </a:solidFill>
                <a:latin typeface="Arimo"/>
                <a:ea typeface="Arimo"/>
                <a:cs typeface="Arimo"/>
                <a:sym typeface="Arimo"/>
              </a:rPr>
              <a:t>Focused on the numerical data component for silhouette score reliability.</a:t>
            </a:r>
          </a:p>
          <a:p>
            <a:pPr algn="l">
              <a:lnSpc>
                <a:spcPts val="3900"/>
              </a:lnSpc>
            </a:pPr>
          </a:p>
        </p:txBody>
      </p:sp>
      <p:sp>
        <p:nvSpPr>
          <p:cNvPr name="TextBox 7" id="7"/>
          <p:cNvSpPr txBox="true"/>
          <p:nvPr/>
        </p:nvSpPr>
        <p:spPr>
          <a:xfrm rot="0">
            <a:off x="471550" y="6542245"/>
            <a:ext cx="14771134" cy="3002280"/>
          </a:xfrm>
          <a:prstGeom prst="rect">
            <a:avLst/>
          </a:prstGeom>
        </p:spPr>
        <p:txBody>
          <a:bodyPr anchor="t" rtlCol="false" tIns="0" lIns="0" bIns="0" rIns="0">
            <a:spAutoFit/>
          </a:bodyPr>
          <a:lstStyle/>
          <a:p>
            <a:pPr algn="l">
              <a:lnSpc>
                <a:spcPts val="3900"/>
              </a:lnSpc>
            </a:pPr>
            <a:r>
              <a:rPr lang="en-US" sz="2600">
                <a:solidFill>
                  <a:srgbClr val="000000"/>
                </a:solidFill>
                <a:latin typeface="Arimo"/>
                <a:ea typeface="Arimo"/>
                <a:cs typeface="Arimo"/>
                <a:sym typeface="Arimo"/>
              </a:rPr>
              <a:t>Results</a:t>
            </a:r>
          </a:p>
          <a:p>
            <a:pPr algn="l" marL="561341" indent="-280670" lvl="1">
              <a:lnSpc>
                <a:spcPts val="3900"/>
              </a:lnSpc>
              <a:buFont typeface="Arial"/>
              <a:buChar char="•"/>
            </a:pPr>
            <a:r>
              <a:rPr lang="en-US" sz="2600">
                <a:solidFill>
                  <a:srgbClr val="000000"/>
                </a:solidFill>
                <a:latin typeface="Arimo"/>
                <a:ea typeface="Arimo"/>
                <a:cs typeface="Arimo"/>
                <a:sym typeface="Arimo"/>
              </a:rPr>
              <a:t>Optimal Clustering:</a:t>
            </a:r>
          </a:p>
          <a:p>
            <a:pPr algn="l" marL="1122681" indent="-374227" lvl="2">
              <a:lnSpc>
                <a:spcPts val="3900"/>
              </a:lnSpc>
              <a:buFont typeface="Arial"/>
              <a:buChar char="⚬"/>
            </a:pPr>
            <a:r>
              <a:rPr lang="en-US" sz="2600">
                <a:solidFill>
                  <a:srgbClr val="000000"/>
                </a:solidFill>
                <a:latin typeface="Arimo"/>
                <a:ea typeface="Arimo"/>
                <a:cs typeface="Arimo"/>
                <a:sym typeface="Arimo"/>
              </a:rPr>
              <a:t>Elbow curve and silhouette score suggested 4 clusters.</a:t>
            </a:r>
          </a:p>
          <a:p>
            <a:pPr algn="l" marL="1122681" indent="-374227" lvl="2">
              <a:lnSpc>
                <a:spcPts val="3900"/>
              </a:lnSpc>
              <a:buFont typeface="Arial"/>
              <a:buChar char="⚬"/>
            </a:pPr>
            <a:r>
              <a:rPr lang="en-US" sz="2600">
                <a:solidFill>
                  <a:srgbClr val="000000"/>
                </a:solidFill>
                <a:latin typeface="Arimo"/>
                <a:ea typeface="Arimo"/>
                <a:cs typeface="Arimo"/>
                <a:sym typeface="Arimo"/>
              </a:rPr>
              <a:t>S</a:t>
            </a:r>
            <a:r>
              <a:rPr lang="en-US" sz="2600">
                <a:solidFill>
                  <a:srgbClr val="000000"/>
                </a:solidFill>
                <a:latin typeface="Arimo"/>
                <a:ea typeface="Arimo"/>
                <a:cs typeface="Arimo"/>
                <a:sym typeface="Arimo"/>
              </a:rPr>
              <a:t>ilhouette Score: Remained low, indicating weak clustering structure with minimal natural separations.</a:t>
            </a:r>
          </a:p>
          <a:p>
            <a:pPr algn="l">
              <a:lnSpc>
                <a:spcPts val="39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EE2"/>
        </a:solidFill>
      </p:bgPr>
    </p:bg>
    <p:spTree>
      <p:nvGrpSpPr>
        <p:cNvPr id="1" name=""/>
        <p:cNvGrpSpPr/>
        <p:nvPr/>
      </p:nvGrpSpPr>
      <p:grpSpPr>
        <a:xfrm>
          <a:off x="0" y="0"/>
          <a:ext cx="0" cy="0"/>
          <a:chOff x="0" y="0"/>
          <a:chExt cx="0" cy="0"/>
        </a:xfrm>
      </p:grpSpPr>
      <p:sp>
        <p:nvSpPr>
          <p:cNvPr name="Freeform 2" id="2"/>
          <p:cNvSpPr/>
          <p:nvPr/>
        </p:nvSpPr>
        <p:spPr>
          <a:xfrm flipH="false" flipV="false" rot="6497674">
            <a:off x="9164963" y="540976"/>
            <a:ext cx="8246293" cy="281312"/>
          </a:xfrm>
          <a:custGeom>
            <a:avLst/>
            <a:gdLst/>
            <a:ahLst/>
            <a:cxnLst/>
            <a:rect r="r" b="b" t="t" l="l"/>
            <a:pathLst>
              <a:path h="281312" w="8246293">
                <a:moveTo>
                  <a:pt x="0" y="0"/>
                </a:moveTo>
                <a:lnTo>
                  <a:pt x="8246293" y="0"/>
                </a:lnTo>
                <a:lnTo>
                  <a:pt x="8246293" y="281312"/>
                </a:lnTo>
                <a:lnTo>
                  <a:pt x="0" y="281312"/>
                </a:lnTo>
                <a:lnTo>
                  <a:pt x="0" y="0"/>
                </a:lnTo>
                <a:close/>
              </a:path>
            </a:pathLst>
          </a:custGeom>
          <a:blipFill>
            <a:blip r:embed="rId3"/>
            <a:stretch>
              <a:fillRect l="0" t="-2825434" r="0" b="0"/>
            </a:stretch>
          </a:blipFill>
        </p:spPr>
      </p:sp>
      <p:grpSp>
        <p:nvGrpSpPr>
          <p:cNvPr name="Group 3" id="3"/>
          <p:cNvGrpSpPr/>
          <p:nvPr/>
        </p:nvGrpSpPr>
        <p:grpSpPr>
          <a:xfrm rot="-10800000">
            <a:off x="11641764" y="-2717902"/>
            <a:ext cx="11482569" cy="8611926"/>
            <a:chOff x="0" y="0"/>
            <a:chExt cx="812800" cy="609600"/>
          </a:xfrm>
        </p:grpSpPr>
        <p:sp>
          <p:nvSpPr>
            <p:cNvPr name="Freeform 4" id="4"/>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ACADAC"/>
            </a:solidFill>
          </p:spPr>
        </p:sp>
        <p:sp>
          <p:nvSpPr>
            <p:cNvPr name="TextBox 5" id="5"/>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0800000">
            <a:off x="10986409" y="4359215"/>
            <a:ext cx="8246293" cy="281312"/>
          </a:xfrm>
          <a:custGeom>
            <a:avLst/>
            <a:gdLst/>
            <a:ahLst/>
            <a:cxnLst/>
            <a:rect r="r" b="b" t="t" l="l"/>
            <a:pathLst>
              <a:path h="281312" w="8246293">
                <a:moveTo>
                  <a:pt x="0" y="0"/>
                </a:moveTo>
                <a:lnTo>
                  <a:pt x="8246293" y="0"/>
                </a:lnTo>
                <a:lnTo>
                  <a:pt x="8246293" y="281312"/>
                </a:lnTo>
                <a:lnTo>
                  <a:pt x="0" y="281312"/>
                </a:lnTo>
                <a:lnTo>
                  <a:pt x="0" y="0"/>
                </a:lnTo>
                <a:close/>
              </a:path>
            </a:pathLst>
          </a:custGeom>
          <a:blipFill>
            <a:blip r:embed="rId3"/>
            <a:stretch>
              <a:fillRect l="0" t="-2825434" r="0" b="0"/>
            </a:stretch>
          </a:blipFill>
        </p:spPr>
      </p:sp>
      <p:sp>
        <p:nvSpPr>
          <p:cNvPr name="Freeform 7" id="7"/>
          <p:cNvSpPr/>
          <p:nvPr/>
        </p:nvSpPr>
        <p:spPr>
          <a:xfrm flipH="false" flipV="false" rot="6497674">
            <a:off x="5540962" y="8293334"/>
            <a:ext cx="8246293" cy="281312"/>
          </a:xfrm>
          <a:custGeom>
            <a:avLst/>
            <a:gdLst/>
            <a:ahLst/>
            <a:cxnLst/>
            <a:rect r="r" b="b" t="t" l="l"/>
            <a:pathLst>
              <a:path h="281312" w="8246293">
                <a:moveTo>
                  <a:pt x="0" y="0"/>
                </a:moveTo>
                <a:lnTo>
                  <a:pt x="8246293" y="0"/>
                </a:lnTo>
                <a:lnTo>
                  <a:pt x="8246293" y="281312"/>
                </a:lnTo>
                <a:lnTo>
                  <a:pt x="0" y="281312"/>
                </a:lnTo>
                <a:lnTo>
                  <a:pt x="0" y="0"/>
                </a:lnTo>
                <a:close/>
              </a:path>
            </a:pathLst>
          </a:custGeom>
          <a:blipFill>
            <a:blip r:embed="rId3"/>
            <a:stretch>
              <a:fillRect l="0" t="-2825434" r="0" b="0"/>
            </a:stretch>
          </a:blipFill>
        </p:spPr>
      </p:sp>
      <p:grpSp>
        <p:nvGrpSpPr>
          <p:cNvPr name="Group 8" id="8"/>
          <p:cNvGrpSpPr/>
          <p:nvPr/>
        </p:nvGrpSpPr>
        <p:grpSpPr>
          <a:xfrm rot="-10800000">
            <a:off x="8189233" y="4615751"/>
            <a:ext cx="11987660" cy="8611926"/>
            <a:chOff x="0" y="0"/>
            <a:chExt cx="848553" cy="609600"/>
          </a:xfrm>
        </p:grpSpPr>
        <p:sp>
          <p:nvSpPr>
            <p:cNvPr name="Freeform 9" id="9"/>
            <p:cNvSpPr/>
            <p:nvPr/>
          </p:nvSpPr>
          <p:spPr>
            <a:xfrm flipH="false" flipV="false" rot="0">
              <a:off x="0" y="0"/>
              <a:ext cx="848553" cy="609600"/>
            </a:xfrm>
            <a:custGeom>
              <a:avLst/>
              <a:gdLst/>
              <a:ahLst/>
              <a:cxnLst/>
              <a:rect r="r" b="b" t="t" l="l"/>
              <a:pathLst>
                <a:path h="609600" w="848553">
                  <a:moveTo>
                    <a:pt x="203200" y="0"/>
                  </a:moveTo>
                  <a:lnTo>
                    <a:pt x="848553" y="0"/>
                  </a:lnTo>
                  <a:lnTo>
                    <a:pt x="645353" y="609600"/>
                  </a:lnTo>
                  <a:lnTo>
                    <a:pt x="0" y="609600"/>
                  </a:lnTo>
                  <a:lnTo>
                    <a:pt x="203200" y="0"/>
                  </a:lnTo>
                  <a:close/>
                </a:path>
              </a:pathLst>
            </a:custGeom>
            <a:solidFill>
              <a:srgbClr val="ACADAC"/>
            </a:solidFill>
          </p:spPr>
        </p:sp>
        <p:sp>
          <p:nvSpPr>
            <p:cNvPr name="TextBox 10" id="10"/>
            <p:cNvSpPr txBox="true"/>
            <p:nvPr/>
          </p:nvSpPr>
          <p:spPr>
            <a:xfrm>
              <a:off x="101600" y="-57150"/>
              <a:ext cx="645353" cy="6667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362972" y="-1100819"/>
            <a:ext cx="2838958" cy="3564901"/>
          </a:xfrm>
          <a:custGeom>
            <a:avLst/>
            <a:gdLst/>
            <a:ahLst/>
            <a:cxnLst/>
            <a:rect r="r" b="b" t="t" l="l"/>
            <a:pathLst>
              <a:path h="3564901" w="2838958">
                <a:moveTo>
                  <a:pt x="0" y="0"/>
                </a:moveTo>
                <a:lnTo>
                  <a:pt x="2838958" y="0"/>
                </a:lnTo>
                <a:lnTo>
                  <a:pt x="2838958" y="3564902"/>
                </a:lnTo>
                <a:lnTo>
                  <a:pt x="0" y="35649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true" rot="0">
            <a:off x="14836924" y="6981870"/>
            <a:ext cx="2836323" cy="2805382"/>
          </a:xfrm>
          <a:custGeom>
            <a:avLst/>
            <a:gdLst/>
            <a:ahLst/>
            <a:cxnLst/>
            <a:rect r="r" b="b" t="t" l="l"/>
            <a:pathLst>
              <a:path h="2805382" w="2836323">
                <a:moveTo>
                  <a:pt x="0" y="2805382"/>
                </a:moveTo>
                <a:lnTo>
                  <a:pt x="2836323" y="2805382"/>
                </a:lnTo>
                <a:lnTo>
                  <a:pt x="2836323" y="0"/>
                </a:lnTo>
                <a:lnTo>
                  <a:pt x="0" y="0"/>
                </a:lnTo>
                <a:lnTo>
                  <a:pt x="0" y="280538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3752813" y="529232"/>
            <a:ext cx="14749008" cy="1368424"/>
          </a:xfrm>
          <a:prstGeom prst="rect">
            <a:avLst/>
          </a:prstGeom>
        </p:spPr>
        <p:txBody>
          <a:bodyPr anchor="t" rtlCol="false" tIns="0" lIns="0" bIns="0" rIns="0">
            <a:spAutoFit/>
          </a:bodyPr>
          <a:lstStyle/>
          <a:p>
            <a:pPr algn="l">
              <a:lnSpc>
                <a:spcPts val="11200"/>
              </a:lnSpc>
            </a:pPr>
            <a:r>
              <a:rPr lang="en-US" sz="8000">
                <a:solidFill>
                  <a:srgbClr val="392C25"/>
                </a:solidFill>
                <a:latin typeface="Open Sans"/>
                <a:ea typeface="Open Sans"/>
                <a:cs typeface="Open Sans"/>
                <a:sym typeface="Open Sans"/>
              </a:rPr>
              <a:t>INTRODUCTION TO DATASET</a:t>
            </a:r>
          </a:p>
        </p:txBody>
      </p:sp>
      <p:grpSp>
        <p:nvGrpSpPr>
          <p:cNvPr name="Group 14" id="14"/>
          <p:cNvGrpSpPr/>
          <p:nvPr/>
        </p:nvGrpSpPr>
        <p:grpSpPr>
          <a:xfrm rot="0">
            <a:off x="12550246" y="3534436"/>
            <a:ext cx="3265633" cy="5723864"/>
            <a:chOff x="0" y="0"/>
            <a:chExt cx="4354177" cy="7631819"/>
          </a:xfrm>
        </p:grpSpPr>
        <p:pic>
          <p:nvPicPr>
            <p:cNvPr name="Picture 15" id="15"/>
            <p:cNvPicPr>
              <a:picLocks noChangeAspect="true"/>
            </p:cNvPicPr>
            <p:nvPr/>
          </p:nvPicPr>
          <p:blipFill>
            <a:blip r:embed="rId8"/>
            <a:srcRect l="48108" t="1577" r="21813" b="3527"/>
            <a:stretch>
              <a:fillRect/>
            </a:stretch>
          </p:blipFill>
          <p:spPr>
            <a:xfrm flipH="false" flipV="false">
              <a:off x="0" y="0"/>
              <a:ext cx="4354177" cy="7631819"/>
            </a:xfrm>
            <a:prstGeom prst="rect">
              <a:avLst/>
            </a:prstGeom>
          </p:spPr>
        </p:pic>
      </p:grpSp>
      <p:sp>
        <p:nvSpPr>
          <p:cNvPr name="TextBox 16" id="16"/>
          <p:cNvSpPr txBox="true"/>
          <p:nvPr/>
        </p:nvSpPr>
        <p:spPr>
          <a:xfrm rot="0">
            <a:off x="871792" y="2514591"/>
            <a:ext cx="11372343" cy="7833995"/>
          </a:xfrm>
          <a:prstGeom prst="rect">
            <a:avLst/>
          </a:prstGeom>
        </p:spPr>
        <p:txBody>
          <a:bodyPr anchor="t" rtlCol="false" tIns="0" lIns="0" bIns="0" rIns="0">
            <a:spAutoFit/>
          </a:bodyPr>
          <a:lstStyle/>
          <a:p>
            <a:pPr algn="l">
              <a:lnSpc>
                <a:spcPts val="4480"/>
              </a:lnSpc>
            </a:pPr>
            <a:r>
              <a:rPr lang="en-US" sz="3200" spc="160" b="true">
                <a:solidFill>
                  <a:srgbClr val="000000"/>
                </a:solidFill>
                <a:latin typeface="TT Interphases Bold"/>
                <a:ea typeface="TT Interphases Bold"/>
                <a:cs typeface="TT Interphases Bold"/>
                <a:sym typeface="TT Interphases Bold"/>
              </a:rPr>
              <a:t>DESCRIPTION </a:t>
            </a:r>
            <a:r>
              <a:rPr lang="en-US" sz="3200" spc="160">
                <a:solidFill>
                  <a:srgbClr val="000000"/>
                </a:solidFill>
                <a:latin typeface="TT Interphases"/>
                <a:ea typeface="TT Interphases"/>
                <a:cs typeface="TT Interphases"/>
                <a:sym typeface="TT Interphases"/>
              </a:rPr>
              <a:t>:</a:t>
            </a:r>
          </a:p>
          <a:p>
            <a:pPr algn="l">
              <a:lnSpc>
                <a:spcPts val="4480"/>
              </a:lnSpc>
            </a:pPr>
            <a:r>
              <a:rPr lang="en-US" sz="3200" spc="160">
                <a:solidFill>
                  <a:srgbClr val="000000"/>
                </a:solidFill>
                <a:latin typeface="TT Interphases"/>
                <a:ea typeface="TT Interphases"/>
                <a:cs typeface="TT Interphases"/>
                <a:sym typeface="TT Interphases"/>
              </a:rPr>
              <a:t>The data set used for this project was obtained from DATA.GOV which was based on a survey done by the government of Austin, Texas. It consists of 2609 rows and 231 columns which includes both numerical and categorical variables. </a:t>
            </a:r>
          </a:p>
          <a:p>
            <a:pPr algn="l">
              <a:lnSpc>
                <a:spcPts val="4480"/>
              </a:lnSpc>
            </a:pPr>
          </a:p>
          <a:p>
            <a:pPr algn="l">
              <a:lnSpc>
                <a:spcPts val="4480"/>
              </a:lnSpc>
            </a:pPr>
            <a:r>
              <a:rPr lang="en-US" sz="3200" spc="160" b="true">
                <a:solidFill>
                  <a:srgbClr val="000000"/>
                </a:solidFill>
                <a:latin typeface="TT Interphases Bold"/>
                <a:ea typeface="TT Interphases Bold"/>
                <a:cs typeface="TT Interphases Bold"/>
                <a:sym typeface="TT Interphases Bold"/>
              </a:rPr>
              <a:t>Observations</a:t>
            </a:r>
            <a:r>
              <a:rPr lang="en-US" sz="3200" spc="160">
                <a:solidFill>
                  <a:srgbClr val="000000"/>
                </a:solidFill>
                <a:latin typeface="TT Interphases"/>
                <a:ea typeface="TT Interphases"/>
                <a:cs typeface="TT Interphases"/>
                <a:sym typeface="TT Interphases"/>
              </a:rPr>
              <a:t>: 2609</a:t>
            </a:r>
          </a:p>
          <a:p>
            <a:pPr algn="l">
              <a:lnSpc>
                <a:spcPts val="4480"/>
              </a:lnSpc>
            </a:pPr>
          </a:p>
          <a:p>
            <a:pPr algn="l">
              <a:lnSpc>
                <a:spcPts val="4480"/>
              </a:lnSpc>
            </a:pPr>
            <a:r>
              <a:rPr lang="en-US" sz="3200" spc="160" b="true">
                <a:solidFill>
                  <a:srgbClr val="000000"/>
                </a:solidFill>
                <a:latin typeface="TT Interphases Bold"/>
                <a:ea typeface="TT Interphases Bold"/>
                <a:cs typeface="TT Interphases Bold"/>
                <a:sym typeface="TT Interphases Bold"/>
              </a:rPr>
              <a:t>Variables</a:t>
            </a:r>
            <a:r>
              <a:rPr lang="en-US" sz="3200" spc="160">
                <a:solidFill>
                  <a:srgbClr val="000000"/>
                </a:solidFill>
                <a:latin typeface="TT Interphases"/>
                <a:ea typeface="TT Interphases"/>
                <a:cs typeface="TT Interphases"/>
                <a:sym typeface="TT Interphases"/>
              </a:rPr>
              <a:t>: 231</a:t>
            </a:r>
          </a:p>
          <a:p>
            <a:pPr algn="l" marL="690881" indent="-345440" lvl="1">
              <a:lnSpc>
                <a:spcPts val="4480"/>
              </a:lnSpc>
              <a:buFont typeface="Arial"/>
              <a:buChar char="•"/>
            </a:pPr>
            <a:r>
              <a:rPr lang="en-US" sz="3200" spc="160">
                <a:solidFill>
                  <a:srgbClr val="000000"/>
                </a:solidFill>
                <a:latin typeface="TT Interphases"/>
                <a:ea typeface="TT Interphases"/>
                <a:cs typeface="TT Interphases"/>
                <a:sym typeface="TT Interphases"/>
              </a:rPr>
              <a:t>Categorical :190</a:t>
            </a:r>
          </a:p>
          <a:p>
            <a:pPr algn="l" marL="690881" indent="-345440" lvl="1">
              <a:lnSpc>
                <a:spcPts val="4480"/>
              </a:lnSpc>
              <a:buFont typeface="Arial"/>
              <a:buChar char="•"/>
            </a:pPr>
            <a:r>
              <a:rPr lang="en-US" sz="3200" spc="160">
                <a:solidFill>
                  <a:srgbClr val="000000"/>
                </a:solidFill>
                <a:latin typeface="TT Interphases"/>
                <a:ea typeface="TT Interphases"/>
                <a:cs typeface="TT Interphases"/>
                <a:sym typeface="TT Interphases"/>
              </a:rPr>
              <a:t>Numerical:41</a:t>
            </a:r>
          </a:p>
          <a:p>
            <a:pPr algn="l">
              <a:lnSpc>
                <a:spcPts val="4480"/>
              </a:lnSpc>
            </a:pPr>
          </a:p>
          <a:p>
            <a:pPr algn="l">
              <a:lnSpc>
                <a:spcPts val="4480"/>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EEE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224109" y="0"/>
            <a:ext cx="18292189" cy="10426547"/>
          </a:xfrm>
          <a:prstGeom prst="rect">
            <a:avLst/>
          </a:prstGeom>
        </p:spPr>
      </p:pic>
      <p:sp>
        <p:nvSpPr>
          <p:cNvPr name="TextBox 3" id="3"/>
          <p:cNvSpPr txBox="true"/>
          <p:nvPr/>
        </p:nvSpPr>
        <p:spPr>
          <a:xfrm rot="0">
            <a:off x="4810711" y="692421"/>
            <a:ext cx="10637336" cy="2438400"/>
          </a:xfrm>
          <a:prstGeom prst="rect">
            <a:avLst/>
          </a:prstGeom>
        </p:spPr>
        <p:txBody>
          <a:bodyPr anchor="t" rtlCol="false" tIns="0" lIns="0" bIns="0" rIns="0">
            <a:spAutoFit/>
          </a:bodyPr>
          <a:lstStyle/>
          <a:p>
            <a:pPr algn="ctr" marL="0" indent="0" lvl="0">
              <a:lnSpc>
                <a:spcPts val="9600"/>
              </a:lnSpc>
            </a:pPr>
            <a:r>
              <a:rPr lang="en-US" b="true" sz="8000">
                <a:solidFill>
                  <a:srgbClr val="000000"/>
                </a:solidFill>
                <a:latin typeface="Inter Bold"/>
                <a:ea typeface="Inter Bold"/>
                <a:cs typeface="Inter Bold"/>
                <a:sym typeface="Inter Bold"/>
              </a:rPr>
              <a:t>ADVANCED</a:t>
            </a:r>
            <a:r>
              <a:rPr lang="en-US" b="true" sz="8000" strike="noStrike">
                <a:solidFill>
                  <a:srgbClr val="000000"/>
                </a:solidFill>
                <a:latin typeface="Inter Bold"/>
                <a:ea typeface="Inter Bold"/>
                <a:cs typeface="Inter Bold"/>
                <a:sym typeface="Inter Bold"/>
              </a:rPr>
              <a:t>   ANALYSIS</a:t>
            </a:r>
          </a:p>
        </p:txBody>
      </p:sp>
      <p:sp>
        <p:nvSpPr>
          <p:cNvPr name="TextBox 4" id="4"/>
          <p:cNvSpPr txBox="true"/>
          <p:nvPr/>
        </p:nvSpPr>
        <p:spPr>
          <a:xfrm rot="0">
            <a:off x="6352052" y="8063230"/>
            <a:ext cx="11716028" cy="2223770"/>
          </a:xfrm>
          <a:prstGeom prst="rect">
            <a:avLst/>
          </a:prstGeom>
        </p:spPr>
        <p:txBody>
          <a:bodyPr anchor="t" rtlCol="false" tIns="0" lIns="0" bIns="0" rIns="0">
            <a:spAutoFit/>
          </a:bodyPr>
          <a:lstStyle/>
          <a:p>
            <a:pPr algn="ctr" marL="0" indent="0" lvl="0">
              <a:lnSpc>
                <a:spcPts val="4480"/>
              </a:lnSpc>
              <a:spcBef>
                <a:spcPct val="0"/>
              </a:spcBef>
            </a:pPr>
            <a:r>
              <a:rPr lang="en-US" b="true" sz="3200" spc="32">
                <a:solidFill>
                  <a:srgbClr val="FFFFFF"/>
                </a:solidFill>
                <a:latin typeface="Inter Bold"/>
                <a:ea typeface="Inter Bold"/>
                <a:cs typeface="Inter Bold"/>
                <a:sym typeface="Inter Bold"/>
              </a:rPr>
              <a:t>The data set was split into training (80% of original data) and test (20%) tests in the pre-processing stage and a few select models were fitted on the training data and tested on the test data.</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B6897C"/>
        </a:solidFill>
      </p:bgPr>
    </p:bg>
    <p:spTree>
      <p:nvGrpSpPr>
        <p:cNvPr id="1" name=""/>
        <p:cNvGrpSpPr/>
        <p:nvPr/>
      </p:nvGrpSpPr>
      <p:grpSpPr>
        <a:xfrm>
          <a:off x="0" y="0"/>
          <a:ext cx="0" cy="0"/>
          <a:chOff x="0" y="0"/>
          <a:chExt cx="0" cy="0"/>
        </a:xfrm>
      </p:grpSpPr>
      <p:grpSp>
        <p:nvGrpSpPr>
          <p:cNvPr name="Group 2" id="2"/>
          <p:cNvGrpSpPr/>
          <p:nvPr/>
        </p:nvGrpSpPr>
        <p:grpSpPr>
          <a:xfrm rot="0">
            <a:off x="8224651" y="5710066"/>
            <a:ext cx="8693378" cy="1807261"/>
            <a:chOff x="0" y="0"/>
            <a:chExt cx="11591171" cy="2409681"/>
          </a:xfrm>
        </p:grpSpPr>
        <p:sp>
          <p:nvSpPr>
            <p:cNvPr name="TextBox 3" id="3"/>
            <p:cNvSpPr txBox="true"/>
            <p:nvPr/>
          </p:nvSpPr>
          <p:spPr>
            <a:xfrm rot="0">
              <a:off x="0" y="0"/>
              <a:ext cx="11591171" cy="558800"/>
            </a:xfrm>
            <a:prstGeom prst="rect">
              <a:avLst/>
            </a:prstGeom>
          </p:spPr>
          <p:txBody>
            <a:bodyPr anchor="t" rtlCol="false" tIns="0" lIns="0" bIns="0" rIns="0">
              <a:spAutoFit/>
            </a:bodyPr>
            <a:lstStyle/>
            <a:p>
              <a:pPr algn="l">
                <a:lnSpc>
                  <a:spcPts val="3359"/>
                </a:lnSpc>
              </a:pPr>
            </a:p>
          </p:txBody>
        </p:sp>
        <p:sp>
          <p:nvSpPr>
            <p:cNvPr name="TextBox 4" id="4"/>
            <p:cNvSpPr txBox="true"/>
            <p:nvPr/>
          </p:nvSpPr>
          <p:spPr>
            <a:xfrm rot="0">
              <a:off x="0" y="1862523"/>
              <a:ext cx="11591171" cy="547158"/>
            </a:xfrm>
            <a:prstGeom prst="rect">
              <a:avLst/>
            </a:prstGeom>
          </p:spPr>
          <p:txBody>
            <a:bodyPr anchor="t" rtlCol="false" tIns="0" lIns="0" bIns="0" rIns="0">
              <a:spAutoFit/>
            </a:bodyPr>
            <a:lstStyle/>
            <a:p>
              <a:pPr algn="l">
                <a:lnSpc>
                  <a:spcPts val="3499"/>
                </a:lnSpc>
              </a:pPr>
            </a:p>
          </p:txBody>
        </p:sp>
        <p:sp>
          <p:nvSpPr>
            <p:cNvPr name="AutoShape 5" id="5"/>
            <p:cNvSpPr/>
            <p:nvPr/>
          </p:nvSpPr>
          <p:spPr>
            <a:xfrm>
              <a:off x="0" y="1234474"/>
              <a:ext cx="11591171" cy="0"/>
            </a:xfrm>
            <a:prstGeom prst="line">
              <a:avLst/>
            </a:prstGeom>
            <a:ln cap="rnd" w="12700">
              <a:solidFill>
                <a:srgbClr val="EBB8A9"/>
              </a:solidFill>
              <a:prstDash val="solid"/>
              <a:headEnd type="none" len="sm" w="sm"/>
              <a:tailEnd type="none" len="sm" w="sm"/>
            </a:ln>
          </p:spPr>
        </p:sp>
      </p:grpSp>
      <p:sp>
        <p:nvSpPr>
          <p:cNvPr name="Freeform 6" id="6"/>
          <p:cNvSpPr/>
          <p:nvPr/>
        </p:nvSpPr>
        <p:spPr>
          <a:xfrm flipH="false" flipV="false" rot="-10800000">
            <a:off x="11549423" y="224891"/>
            <a:ext cx="7296902" cy="10287000"/>
          </a:xfrm>
          <a:custGeom>
            <a:avLst/>
            <a:gdLst/>
            <a:ahLst/>
            <a:cxnLst/>
            <a:rect r="r" b="b" t="t" l="l"/>
            <a:pathLst>
              <a:path h="10287000" w="7296902">
                <a:moveTo>
                  <a:pt x="0" y="0"/>
                </a:moveTo>
                <a:lnTo>
                  <a:pt x="7296902" y="0"/>
                </a:lnTo>
                <a:lnTo>
                  <a:pt x="7296902" y="10287000"/>
                </a:lnTo>
                <a:lnTo>
                  <a:pt x="0" y="10287000"/>
                </a:lnTo>
                <a:lnTo>
                  <a:pt x="0" y="0"/>
                </a:lnTo>
                <a:close/>
              </a:path>
            </a:pathLst>
          </a:custGeom>
          <a:blipFill>
            <a:blip r:embed="rId3"/>
            <a:stretch>
              <a:fillRect l="-68358" t="0" r="-44036" b="0"/>
            </a:stretch>
          </a:blipFill>
        </p:spPr>
      </p:sp>
      <p:sp>
        <p:nvSpPr>
          <p:cNvPr name="Freeform 7" id="7"/>
          <p:cNvSpPr/>
          <p:nvPr/>
        </p:nvSpPr>
        <p:spPr>
          <a:xfrm flipH="true" flipV="false" rot="0">
            <a:off x="-788542" y="-3374659"/>
            <a:ext cx="18288000" cy="9343505"/>
          </a:xfrm>
          <a:custGeom>
            <a:avLst/>
            <a:gdLst/>
            <a:ahLst/>
            <a:cxnLst/>
            <a:rect r="r" b="b" t="t" l="l"/>
            <a:pathLst>
              <a:path h="9343505" w="18288000">
                <a:moveTo>
                  <a:pt x="18288000" y="0"/>
                </a:moveTo>
                <a:lnTo>
                  <a:pt x="0" y="0"/>
                </a:lnTo>
                <a:lnTo>
                  <a:pt x="0" y="9343505"/>
                </a:lnTo>
                <a:lnTo>
                  <a:pt x="18288000" y="9343505"/>
                </a:lnTo>
                <a:lnTo>
                  <a:pt x="18288000" y="0"/>
                </a:lnTo>
                <a:close/>
              </a:path>
            </a:pathLst>
          </a:custGeom>
          <a:blipFill>
            <a:blip r:embed="rId4">
              <a:alphaModFix amt="20999"/>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8" id="8"/>
          <p:cNvGrpSpPr/>
          <p:nvPr/>
        </p:nvGrpSpPr>
        <p:grpSpPr>
          <a:xfrm rot="0">
            <a:off x="382919" y="5392007"/>
            <a:ext cx="4626526" cy="1730533"/>
            <a:chOff x="0" y="0"/>
            <a:chExt cx="657264" cy="245847"/>
          </a:xfrm>
        </p:grpSpPr>
        <p:sp>
          <p:nvSpPr>
            <p:cNvPr name="Freeform 9" id="9"/>
            <p:cNvSpPr/>
            <p:nvPr/>
          </p:nvSpPr>
          <p:spPr>
            <a:xfrm flipH="false" flipV="false" rot="0">
              <a:off x="0" y="0"/>
              <a:ext cx="657264" cy="245847"/>
            </a:xfrm>
            <a:custGeom>
              <a:avLst/>
              <a:gdLst/>
              <a:ahLst/>
              <a:cxnLst/>
              <a:rect r="r" b="b" t="t" l="l"/>
              <a:pathLst>
                <a:path h="245847" w="657264">
                  <a:moveTo>
                    <a:pt x="25101" y="0"/>
                  </a:moveTo>
                  <a:lnTo>
                    <a:pt x="632164" y="0"/>
                  </a:lnTo>
                  <a:cubicBezTo>
                    <a:pt x="638821" y="0"/>
                    <a:pt x="645205" y="2645"/>
                    <a:pt x="649912" y="7352"/>
                  </a:cubicBezTo>
                  <a:cubicBezTo>
                    <a:pt x="654620" y="12059"/>
                    <a:pt x="657264" y="18444"/>
                    <a:pt x="657264" y="25101"/>
                  </a:cubicBezTo>
                  <a:lnTo>
                    <a:pt x="657264" y="220746"/>
                  </a:lnTo>
                  <a:cubicBezTo>
                    <a:pt x="657264" y="227403"/>
                    <a:pt x="654620" y="233788"/>
                    <a:pt x="649912" y="238495"/>
                  </a:cubicBezTo>
                  <a:cubicBezTo>
                    <a:pt x="645205" y="243202"/>
                    <a:pt x="638821" y="245847"/>
                    <a:pt x="632164" y="245847"/>
                  </a:cubicBezTo>
                  <a:lnTo>
                    <a:pt x="25101" y="245847"/>
                  </a:lnTo>
                  <a:cubicBezTo>
                    <a:pt x="18444" y="245847"/>
                    <a:pt x="12059" y="243202"/>
                    <a:pt x="7352" y="238495"/>
                  </a:cubicBezTo>
                  <a:cubicBezTo>
                    <a:pt x="2645" y="233788"/>
                    <a:pt x="0" y="227403"/>
                    <a:pt x="0" y="220746"/>
                  </a:cubicBezTo>
                  <a:lnTo>
                    <a:pt x="0" y="25101"/>
                  </a:lnTo>
                  <a:cubicBezTo>
                    <a:pt x="0" y="18444"/>
                    <a:pt x="2645" y="12059"/>
                    <a:pt x="7352" y="7352"/>
                  </a:cubicBezTo>
                  <a:cubicBezTo>
                    <a:pt x="12059" y="2645"/>
                    <a:pt x="18444" y="0"/>
                    <a:pt x="25101" y="0"/>
                  </a:cubicBezTo>
                  <a:close/>
                </a:path>
              </a:pathLst>
            </a:custGeom>
            <a:solidFill>
              <a:srgbClr val="37C9EF"/>
            </a:solidFill>
          </p:spPr>
        </p:sp>
        <p:sp>
          <p:nvSpPr>
            <p:cNvPr name="TextBox 10" id="10"/>
            <p:cNvSpPr txBox="true"/>
            <p:nvPr/>
          </p:nvSpPr>
          <p:spPr>
            <a:xfrm>
              <a:off x="0" y="-123825"/>
              <a:ext cx="657264" cy="369672"/>
            </a:xfrm>
            <a:prstGeom prst="rect">
              <a:avLst/>
            </a:prstGeom>
          </p:spPr>
          <p:txBody>
            <a:bodyPr anchor="ctr" rtlCol="false" tIns="254000" lIns="254000" bIns="254000" rIns="254000"/>
            <a:lstStyle/>
            <a:p>
              <a:pPr algn="ctr">
                <a:lnSpc>
                  <a:spcPts val="8819"/>
                </a:lnSpc>
              </a:pPr>
              <a:r>
                <a:rPr lang="en-US" b="true" sz="6299">
                  <a:solidFill>
                    <a:srgbClr val="000000"/>
                  </a:solidFill>
                  <a:latin typeface="Aileron Bold"/>
                  <a:ea typeface="Aileron Bold"/>
                  <a:cs typeface="Aileron Bold"/>
                  <a:sym typeface="Aileron Bold"/>
                </a:rPr>
                <a:t>Data Set</a:t>
              </a:r>
            </a:p>
          </p:txBody>
        </p:sp>
      </p:grpSp>
      <p:grpSp>
        <p:nvGrpSpPr>
          <p:cNvPr name="Group 11" id="11"/>
          <p:cNvGrpSpPr/>
          <p:nvPr/>
        </p:nvGrpSpPr>
        <p:grpSpPr>
          <a:xfrm rot="0">
            <a:off x="6950236" y="6563083"/>
            <a:ext cx="4626526" cy="1730533"/>
            <a:chOff x="0" y="0"/>
            <a:chExt cx="657264" cy="245847"/>
          </a:xfrm>
        </p:grpSpPr>
        <p:sp>
          <p:nvSpPr>
            <p:cNvPr name="Freeform 12" id="12"/>
            <p:cNvSpPr/>
            <p:nvPr/>
          </p:nvSpPr>
          <p:spPr>
            <a:xfrm flipH="false" flipV="false" rot="0">
              <a:off x="0" y="0"/>
              <a:ext cx="657264" cy="245847"/>
            </a:xfrm>
            <a:custGeom>
              <a:avLst/>
              <a:gdLst/>
              <a:ahLst/>
              <a:cxnLst/>
              <a:rect r="r" b="b" t="t" l="l"/>
              <a:pathLst>
                <a:path h="245847" w="657264">
                  <a:moveTo>
                    <a:pt x="25101" y="0"/>
                  </a:moveTo>
                  <a:lnTo>
                    <a:pt x="632164" y="0"/>
                  </a:lnTo>
                  <a:cubicBezTo>
                    <a:pt x="638821" y="0"/>
                    <a:pt x="645205" y="2645"/>
                    <a:pt x="649912" y="7352"/>
                  </a:cubicBezTo>
                  <a:cubicBezTo>
                    <a:pt x="654620" y="12059"/>
                    <a:pt x="657264" y="18444"/>
                    <a:pt x="657264" y="25101"/>
                  </a:cubicBezTo>
                  <a:lnTo>
                    <a:pt x="657264" y="220746"/>
                  </a:lnTo>
                  <a:cubicBezTo>
                    <a:pt x="657264" y="227403"/>
                    <a:pt x="654620" y="233788"/>
                    <a:pt x="649912" y="238495"/>
                  </a:cubicBezTo>
                  <a:cubicBezTo>
                    <a:pt x="645205" y="243202"/>
                    <a:pt x="638821" y="245847"/>
                    <a:pt x="632164" y="245847"/>
                  </a:cubicBezTo>
                  <a:lnTo>
                    <a:pt x="25101" y="245847"/>
                  </a:lnTo>
                  <a:cubicBezTo>
                    <a:pt x="18444" y="245847"/>
                    <a:pt x="12059" y="243202"/>
                    <a:pt x="7352" y="238495"/>
                  </a:cubicBezTo>
                  <a:cubicBezTo>
                    <a:pt x="2645" y="233788"/>
                    <a:pt x="0" y="227403"/>
                    <a:pt x="0" y="220746"/>
                  </a:cubicBezTo>
                  <a:lnTo>
                    <a:pt x="0" y="25101"/>
                  </a:lnTo>
                  <a:cubicBezTo>
                    <a:pt x="0" y="18444"/>
                    <a:pt x="2645" y="12059"/>
                    <a:pt x="7352" y="7352"/>
                  </a:cubicBezTo>
                  <a:cubicBezTo>
                    <a:pt x="12059" y="2645"/>
                    <a:pt x="18444" y="0"/>
                    <a:pt x="25101" y="0"/>
                  </a:cubicBezTo>
                  <a:close/>
                </a:path>
              </a:pathLst>
            </a:custGeom>
            <a:solidFill>
              <a:srgbClr val="3EDAD8"/>
            </a:solidFill>
          </p:spPr>
        </p:sp>
        <p:sp>
          <p:nvSpPr>
            <p:cNvPr name="TextBox 13" id="13"/>
            <p:cNvSpPr txBox="true"/>
            <p:nvPr/>
          </p:nvSpPr>
          <p:spPr>
            <a:xfrm>
              <a:off x="0" y="-76200"/>
              <a:ext cx="657264" cy="322047"/>
            </a:xfrm>
            <a:prstGeom prst="rect">
              <a:avLst/>
            </a:prstGeom>
          </p:spPr>
          <p:txBody>
            <a:bodyPr anchor="ctr" rtlCol="false" tIns="254000" lIns="254000" bIns="254000" rIns="254000"/>
            <a:lstStyle/>
            <a:p>
              <a:pPr algn="ctr">
                <a:lnSpc>
                  <a:spcPts val="4759"/>
                </a:lnSpc>
              </a:pPr>
              <a:r>
                <a:rPr lang="en-US" sz="3399">
                  <a:solidFill>
                    <a:srgbClr val="FFFFFF"/>
                  </a:solidFill>
                  <a:latin typeface="Aileron"/>
                  <a:ea typeface="Aileron"/>
                  <a:cs typeface="Aileron"/>
                  <a:sym typeface="Aileron"/>
                </a:rPr>
                <a:t>Test Set</a:t>
              </a:r>
            </a:p>
            <a:p>
              <a:pPr algn="ctr">
                <a:lnSpc>
                  <a:spcPts val="4759"/>
                </a:lnSpc>
              </a:pPr>
              <a:r>
                <a:rPr lang="en-US" sz="3399">
                  <a:solidFill>
                    <a:srgbClr val="FFFFFF"/>
                  </a:solidFill>
                  <a:latin typeface="Aileron"/>
                  <a:ea typeface="Aileron"/>
                  <a:cs typeface="Aileron"/>
                  <a:sym typeface="Aileron"/>
                </a:rPr>
                <a:t>(20% of the Data)</a:t>
              </a:r>
            </a:p>
          </p:txBody>
        </p:sp>
      </p:grpSp>
      <p:sp>
        <p:nvSpPr>
          <p:cNvPr name="AutoShape 14" id="14"/>
          <p:cNvSpPr/>
          <p:nvPr/>
        </p:nvSpPr>
        <p:spPr>
          <a:xfrm>
            <a:off x="5009445" y="6257273"/>
            <a:ext cx="1940790" cy="1171077"/>
          </a:xfrm>
          <a:prstGeom prst="line">
            <a:avLst/>
          </a:prstGeom>
          <a:ln cap="flat" w="95250">
            <a:solidFill>
              <a:srgbClr val="EDF0F2"/>
            </a:solidFill>
            <a:prstDash val="solid"/>
            <a:headEnd type="none" len="sm" w="sm"/>
            <a:tailEnd type="oval" len="lg" w="lg"/>
          </a:ln>
        </p:spPr>
      </p:sp>
      <p:grpSp>
        <p:nvGrpSpPr>
          <p:cNvPr name="Group 15" id="15"/>
          <p:cNvGrpSpPr/>
          <p:nvPr/>
        </p:nvGrpSpPr>
        <p:grpSpPr>
          <a:xfrm rot="0">
            <a:off x="6922897" y="4186982"/>
            <a:ext cx="4626526" cy="1730533"/>
            <a:chOff x="0" y="0"/>
            <a:chExt cx="657264" cy="245847"/>
          </a:xfrm>
        </p:grpSpPr>
        <p:sp>
          <p:nvSpPr>
            <p:cNvPr name="Freeform 16" id="16"/>
            <p:cNvSpPr/>
            <p:nvPr/>
          </p:nvSpPr>
          <p:spPr>
            <a:xfrm flipH="false" flipV="false" rot="0">
              <a:off x="0" y="0"/>
              <a:ext cx="657264" cy="245847"/>
            </a:xfrm>
            <a:custGeom>
              <a:avLst/>
              <a:gdLst/>
              <a:ahLst/>
              <a:cxnLst/>
              <a:rect r="r" b="b" t="t" l="l"/>
              <a:pathLst>
                <a:path h="245847" w="657264">
                  <a:moveTo>
                    <a:pt x="25101" y="0"/>
                  </a:moveTo>
                  <a:lnTo>
                    <a:pt x="632164" y="0"/>
                  </a:lnTo>
                  <a:cubicBezTo>
                    <a:pt x="638821" y="0"/>
                    <a:pt x="645205" y="2645"/>
                    <a:pt x="649912" y="7352"/>
                  </a:cubicBezTo>
                  <a:cubicBezTo>
                    <a:pt x="654620" y="12059"/>
                    <a:pt x="657264" y="18444"/>
                    <a:pt x="657264" y="25101"/>
                  </a:cubicBezTo>
                  <a:lnTo>
                    <a:pt x="657264" y="220746"/>
                  </a:lnTo>
                  <a:cubicBezTo>
                    <a:pt x="657264" y="227403"/>
                    <a:pt x="654620" y="233788"/>
                    <a:pt x="649912" y="238495"/>
                  </a:cubicBezTo>
                  <a:cubicBezTo>
                    <a:pt x="645205" y="243202"/>
                    <a:pt x="638821" y="245847"/>
                    <a:pt x="632164" y="245847"/>
                  </a:cubicBezTo>
                  <a:lnTo>
                    <a:pt x="25101" y="245847"/>
                  </a:lnTo>
                  <a:cubicBezTo>
                    <a:pt x="18444" y="245847"/>
                    <a:pt x="12059" y="243202"/>
                    <a:pt x="7352" y="238495"/>
                  </a:cubicBezTo>
                  <a:cubicBezTo>
                    <a:pt x="2645" y="233788"/>
                    <a:pt x="0" y="227403"/>
                    <a:pt x="0" y="220746"/>
                  </a:cubicBezTo>
                  <a:lnTo>
                    <a:pt x="0" y="25101"/>
                  </a:lnTo>
                  <a:cubicBezTo>
                    <a:pt x="0" y="18444"/>
                    <a:pt x="2645" y="12059"/>
                    <a:pt x="7352" y="7352"/>
                  </a:cubicBezTo>
                  <a:cubicBezTo>
                    <a:pt x="12059" y="2645"/>
                    <a:pt x="18444" y="0"/>
                    <a:pt x="25101" y="0"/>
                  </a:cubicBezTo>
                  <a:close/>
                </a:path>
              </a:pathLst>
            </a:custGeom>
            <a:solidFill>
              <a:srgbClr val="3EDAD8"/>
            </a:solidFill>
          </p:spPr>
        </p:sp>
        <p:sp>
          <p:nvSpPr>
            <p:cNvPr name="TextBox 17" id="17"/>
            <p:cNvSpPr txBox="true"/>
            <p:nvPr/>
          </p:nvSpPr>
          <p:spPr>
            <a:xfrm>
              <a:off x="0" y="-76200"/>
              <a:ext cx="657264" cy="322047"/>
            </a:xfrm>
            <a:prstGeom prst="rect">
              <a:avLst/>
            </a:prstGeom>
          </p:spPr>
          <p:txBody>
            <a:bodyPr anchor="ctr" rtlCol="false" tIns="254000" lIns="254000" bIns="254000" rIns="254000"/>
            <a:lstStyle/>
            <a:p>
              <a:pPr algn="ctr">
                <a:lnSpc>
                  <a:spcPts val="5039"/>
                </a:lnSpc>
              </a:pPr>
              <a:r>
                <a:rPr lang="en-US" sz="3599">
                  <a:solidFill>
                    <a:srgbClr val="FFFFFF"/>
                  </a:solidFill>
                  <a:latin typeface="Aileron"/>
                  <a:ea typeface="Aileron"/>
                  <a:cs typeface="Aileron"/>
                  <a:sym typeface="Aileron"/>
                </a:rPr>
                <a:t>Training Set</a:t>
              </a:r>
            </a:p>
            <a:p>
              <a:pPr algn="ctr">
                <a:lnSpc>
                  <a:spcPts val="5039"/>
                </a:lnSpc>
              </a:pPr>
              <a:r>
                <a:rPr lang="en-US" sz="3599">
                  <a:solidFill>
                    <a:srgbClr val="FFFFFF"/>
                  </a:solidFill>
                  <a:latin typeface="Aileron"/>
                  <a:ea typeface="Aileron"/>
                  <a:cs typeface="Aileron"/>
                  <a:sym typeface="Aileron"/>
                </a:rPr>
                <a:t>(80% of the Data)</a:t>
              </a:r>
            </a:p>
          </p:txBody>
        </p:sp>
      </p:grpSp>
      <p:sp>
        <p:nvSpPr>
          <p:cNvPr name="AutoShape 18" id="18"/>
          <p:cNvSpPr/>
          <p:nvPr/>
        </p:nvSpPr>
        <p:spPr>
          <a:xfrm flipV="true">
            <a:off x="5009445" y="5052248"/>
            <a:ext cx="1913452" cy="1205025"/>
          </a:xfrm>
          <a:prstGeom prst="line">
            <a:avLst/>
          </a:prstGeom>
          <a:ln cap="flat" w="95250">
            <a:solidFill>
              <a:srgbClr val="EDF0F2"/>
            </a:solidFill>
            <a:prstDash val="solid"/>
            <a:headEnd type="none" len="sm" w="sm"/>
            <a:tailEnd type="oval" len="lg" w="lg"/>
          </a:ln>
        </p:spPr>
      </p:sp>
      <p:sp>
        <p:nvSpPr>
          <p:cNvPr name="AutoShape 19" id="19"/>
          <p:cNvSpPr/>
          <p:nvPr/>
        </p:nvSpPr>
        <p:spPr>
          <a:xfrm>
            <a:off x="11576762" y="7428350"/>
            <a:ext cx="2151636" cy="1155462"/>
          </a:xfrm>
          <a:prstGeom prst="line">
            <a:avLst/>
          </a:prstGeom>
          <a:ln cap="flat" w="95250">
            <a:solidFill>
              <a:srgbClr val="EDF0F2"/>
            </a:solidFill>
            <a:prstDash val="solid"/>
            <a:headEnd type="none" len="sm" w="sm"/>
            <a:tailEnd type="oval" len="lg" w="lg"/>
          </a:ln>
        </p:spPr>
      </p:sp>
      <p:grpSp>
        <p:nvGrpSpPr>
          <p:cNvPr name="Group 20" id="20"/>
          <p:cNvGrpSpPr/>
          <p:nvPr/>
        </p:nvGrpSpPr>
        <p:grpSpPr>
          <a:xfrm rot="0">
            <a:off x="13728398" y="7718546"/>
            <a:ext cx="3461066" cy="1730533"/>
            <a:chOff x="0" y="0"/>
            <a:chExt cx="491694" cy="245847"/>
          </a:xfrm>
        </p:grpSpPr>
        <p:sp>
          <p:nvSpPr>
            <p:cNvPr name="Freeform 21" id="21"/>
            <p:cNvSpPr/>
            <p:nvPr/>
          </p:nvSpPr>
          <p:spPr>
            <a:xfrm flipH="false" flipV="false" rot="0">
              <a:off x="0" y="0"/>
              <a:ext cx="491694" cy="245847"/>
            </a:xfrm>
            <a:custGeom>
              <a:avLst/>
              <a:gdLst/>
              <a:ahLst/>
              <a:cxnLst/>
              <a:rect r="r" b="b" t="t" l="l"/>
              <a:pathLst>
                <a:path h="245847" w="491694">
                  <a:moveTo>
                    <a:pt x="33553" y="0"/>
                  </a:moveTo>
                  <a:lnTo>
                    <a:pt x="458141" y="0"/>
                  </a:lnTo>
                  <a:cubicBezTo>
                    <a:pt x="476672" y="0"/>
                    <a:pt x="491694" y="15022"/>
                    <a:pt x="491694" y="33553"/>
                  </a:cubicBezTo>
                  <a:lnTo>
                    <a:pt x="491694" y="212294"/>
                  </a:lnTo>
                  <a:cubicBezTo>
                    <a:pt x="491694" y="221193"/>
                    <a:pt x="488159" y="229727"/>
                    <a:pt x="481866" y="236019"/>
                  </a:cubicBezTo>
                  <a:cubicBezTo>
                    <a:pt x="475574" y="242312"/>
                    <a:pt x="467040" y="245847"/>
                    <a:pt x="458141" y="245847"/>
                  </a:cubicBezTo>
                  <a:lnTo>
                    <a:pt x="33553" y="245847"/>
                  </a:lnTo>
                  <a:cubicBezTo>
                    <a:pt x="15022" y="245847"/>
                    <a:pt x="0" y="230825"/>
                    <a:pt x="0" y="212294"/>
                  </a:cubicBezTo>
                  <a:lnTo>
                    <a:pt x="0" y="33553"/>
                  </a:lnTo>
                  <a:cubicBezTo>
                    <a:pt x="0" y="24654"/>
                    <a:pt x="3535" y="16120"/>
                    <a:pt x="9827" y="9827"/>
                  </a:cubicBezTo>
                  <a:cubicBezTo>
                    <a:pt x="16120" y="3535"/>
                    <a:pt x="24654" y="0"/>
                    <a:pt x="33553" y="0"/>
                  </a:cubicBezTo>
                  <a:close/>
                </a:path>
              </a:pathLst>
            </a:custGeom>
            <a:solidFill>
              <a:srgbClr val="86EAE9"/>
            </a:solidFill>
          </p:spPr>
        </p:sp>
        <p:sp>
          <p:nvSpPr>
            <p:cNvPr name="TextBox 22" id="22"/>
            <p:cNvSpPr txBox="true"/>
            <p:nvPr/>
          </p:nvSpPr>
          <p:spPr>
            <a:xfrm>
              <a:off x="0" y="-76200"/>
              <a:ext cx="491694" cy="322047"/>
            </a:xfrm>
            <a:prstGeom prst="rect">
              <a:avLst/>
            </a:prstGeom>
          </p:spPr>
          <p:txBody>
            <a:bodyPr anchor="ctr" rtlCol="false" tIns="254000" lIns="254000" bIns="254000" rIns="254000"/>
            <a:lstStyle/>
            <a:p>
              <a:pPr algn="ctr">
                <a:lnSpc>
                  <a:spcPts val="5179"/>
                </a:lnSpc>
              </a:pPr>
              <a:r>
                <a:rPr lang="en-US" sz="3699">
                  <a:solidFill>
                    <a:srgbClr val="191919"/>
                  </a:solidFill>
                  <a:latin typeface="Aileron"/>
                  <a:ea typeface="Aileron"/>
                  <a:cs typeface="Aileron"/>
                  <a:sym typeface="Aileron"/>
                </a:rPr>
                <a:t>Models were evaluated </a:t>
              </a:r>
            </a:p>
          </p:txBody>
        </p:sp>
      </p:grpSp>
      <p:sp>
        <p:nvSpPr>
          <p:cNvPr name="AutoShape 23" id="23"/>
          <p:cNvSpPr/>
          <p:nvPr/>
        </p:nvSpPr>
        <p:spPr>
          <a:xfrm flipV="true">
            <a:off x="11604101" y="3401362"/>
            <a:ext cx="2194134" cy="1700449"/>
          </a:xfrm>
          <a:prstGeom prst="line">
            <a:avLst/>
          </a:prstGeom>
          <a:ln cap="flat" w="95250">
            <a:solidFill>
              <a:srgbClr val="EDF0F2"/>
            </a:solidFill>
            <a:prstDash val="solid"/>
            <a:headEnd type="none" len="sm" w="sm"/>
            <a:tailEnd type="oval" len="lg" w="lg"/>
          </a:ln>
        </p:spPr>
      </p:sp>
      <p:grpSp>
        <p:nvGrpSpPr>
          <p:cNvPr name="Group 24" id="24"/>
          <p:cNvGrpSpPr/>
          <p:nvPr/>
        </p:nvGrpSpPr>
        <p:grpSpPr>
          <a:xfrm rot="0">
            <a:off x="13798234" y="2506012"/>
            <a:ext cx="3461066" cy="1790700"/>
            <a:chOff x="0" y="0"/>
            <a:chExt cx="491694" cy="254395"/>
          </a:xfrm>
        </p:grpSpPr>
        <p:sp>
          <p:nvSpPr>
            <p:cNvPr name="Freeform 25" id="25"/>
            <p:cNvSpPr/>
            <p:nvPr/>
          </p:nvSpPr>
          <p:spPr>
            <a:xfrm flipH="false" flipV="false" rot="0">
              <a:off x="0" y="0"/>
              <a:ext cx="491694" cy="254395"/>
            </a:xfrm>
            <a:custGeom>
              <a:avLst/>
              <a:gdLst/>
              <a:ahLst/>
              <a:cxnLst/>
              <a:rect r="r" b="b" t="t" l="l"/>
              <a:pathLst>
                <a:path h="254395" w="491694">
                  <a:moveTo>
                    <a:pt x="33553" y="0"/>
                  </a:moveTo>
                  <a:lnTo>
                    <a:pt x="458141" y="0"/>
                  </a:lnTo>
                  <a:cubicBezTo>
                    <a:pt x="476672" y="0"/>
                    <a:pt x="491694" y="15022"/>
                    <a:pt x="491694" y="33553"/>
                  </a:cubicBezTo>
                  <a:lnTo>
                    <a:pt x="491694" y="220842"/>
                  </a:lnTo>
                  <a:cubicBezTo>
                    <a:pt x="491694" y="229740"/>
                    <a:pt x="488159" y="238275"/>
                    <a:pt x="481866" y="244567"/>
                  </a:cubicBezTo>
                  <a:cubicBezTo>
                    <a:pt x="475574" y="250859"/>
                    <a:pt x="467040" y="254395"/>
                    <a:pt x="458141" y="254395"/>
                  </a:cubicBezTo>
                  <a:lnTo>
                    <a:pt x="33553" y="254395"/>
                  </a:lnTo>
                  <a:cubicBezTo>
                    <a:pt x="15022" y="254395"/>
                    <a:pt x="0" y="239372"/>
                    <a:pt x="0" y="220842"/>
                  </a:cubicBezTo>
                  <a:lnTo>
                    <a:pt x="0" y="33553"/>
                  </a:lnTo>
                  <a:cubicBezTo>
                    <a:pt x="0" y="24654"/>
                    <a:pt x="3535" y="16120"/>
                    <a:pt x="9827" y="9827"/>
                  </a:cubicBezTo>
                  <a:cubicBezTo>
                    <a:pt x="16120" y="3535"/>
                    <a:pt x="24654" y="0"/>
                    <a:pt x="33553" y="0"/>
                  </a:cubicBezTo>
                  <a:close/>
                </a:path>
              </a:pathLst>
            </a:custGeom>
            <a:solidFill>
              <a:srgbClr val="86EAE9"/>
            </a:solidFill>
          </p:spPr>
        </p:sp>
        <p:sp>
          <p:nvSpPr>
            <p:cNvPr name="TextBox 26" id="26"/>
            <p:cNvSpPr txBox="true"/>
            <p:nvPr/>
          </p:nvSpPr>
          <p:spPr>
            <a:xfrm>
              <a:off x="0" y="-76200"/>
              <a:ext cx="491694" cy="330595"/>
            </a:xfrm>
            <a:prstGeom prst="rect">
              <a:avLst/>
            </a:prstGeom>
          </p:spPr>
          <p:txBody>
            <a:bodyPr anchor="ctr" rtlCol="false" tIns="254000" lIns="254000" bIns="254000" rIns="254000"/>
            <a:lstStyle/>
            <a:p>
              <a:pPr algn="ctr">
                <a:lnSpc>
                  <a:spcPts val="5599"/>
                </a:lnSpc>
              </a:pPr>
              <a:r>
                <a:rPr lang="en-US" sz="3999">
                  <a:solidFill>
                    <a:srgbClr val="191919"/>
                  </a:solidFill>
                  <a:latin typeface="Aileron"/>
                  <a:ea typeface="Aileron"/>
                  <a:cs typeface="Aileron"/>
                  <a:sym typeface="Aileron"/>
                </a:rPr>
                <a:t>Models were trained</a:t>
              </a:r>
            </a:p>
          </p:txBody>
        </p:sp>
      </p:grpSp>
      <p:sp>
        <p:nvSpPr>
          <p:cNvPr name="TextBox 27" id="27"/>
          <p:cNvSpPr txBox="true"/>
          <p:nvPr/>
        </p:nvSpPr>
        <p:spPr>
          <a:xfrm rot="0">
            <a:off x="-1490919" y="377291"/>
            <a:ext cx="12743834" cy="1992004"/>
          </a:xfrm>
          <a:prstGeom prst="rect">
            <a:avLst/>
          </a:prstGeom>
        </p:spPr>
        <p:txBody>
          <a:bodyPr anchor="t" rtlCol="false" tIns="0" lIns="0" bIns="0" rIns="0">
            <a:spAutoFit/>
          </a:bodyPr>
          <a:lstStyle/>
          <a:p>
            <a:pPr algn="ctr">
              <a:lnSpc>
                <a:spcPts val="7675"/>
              </a:lnSpc>
            </a:pPr>
            <a:r>
              <a:rPr lang="en-US" sz="7675">
                <a:solidFill>
                  <a:srgbClr val="000000"/>
                </a:solidFill>
                <a:latin typeface="Open Sans Extra Bold"/>
                <a:ea typeface="Open Sans Extra Bold"/>
                <a:cs typeface="Open Sans Extra Bold"/>
                <a:sym typeface="Open Sans Extra Bold"/>
              </a:rPr>
              <a:t>ADVANCED </a:t>
            </a:r>
          </a:p>
          <a:p>
            <a:pPr algn="ctr">
              <a:lnSpc>
                <a:spcPts val="7675"/>
              </a:lnSpc>
            </a:pPr>
            <a:r>
              <a:rPr lang="en-US" sz="7675">
                <a:solidFill>
                  <a:srgbClr val="000000"/>
                </a:solidFill>
                <a:latin typeface="Open Sans Extra Bold"/>
                <a:ea typeface="Open Sans Extra Bold"/>
                <a:cs typeface="Open Sans Extra Bold"/>
                <a:sym typeface="Open Sans Extra Bold"/>
              </a:rPr>
              <a:t>ANALYSIS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4352" y="165210"/>
            <a:ext cx="12960786" cy="8757779"/>
            <a:chOff x="0" y="0"/>
            <a:chExt cx="3413540" cy="2306576"/>
          </a:xfrm>
        </p:grpSpPr>
        <p:sp>
          <p:nvSpPr>
            <p:cNvPr name="Freeform 3" id="3"/>
            <p:cNvSpPr/>
            <p:nvPr/>
          </p:nvSpPr>
          <p:spPr>
            <a:xfrm flipH="false" flipV="false" rot="0">
              <a:off x="0" y="0"/>
              <a:ext cx="3413540" cy="2306576"/>
            </a:xfrm>
            <a:custGeom>
              <a:avLst/>
              <a:gdLst/>
              <a:ahLst/>
              <a:cxnLst/>
              <a:rect r="r" b="b" t="t" l="l"/>
              <a:pathLst>
                <a:path h="2306576" w="3413540">
                  <a:moveTo>
                    <a:pt x="0" y="0"/>
                  </a:moveTo>
                  <a:lnTo>
                    <a:pt x="3413540" y="0"/>
                  </a:lnTo>
                  <a:lnTo>
                    <a:pt x="3413540" y="2306576"/>
                  </a:lnTo>
                  <a:lnTo>
                    <a:pt x="0" y="2306576"/>
                  </a:lnTo>
                  <a:close/>
                </a:path>
              </a:pathLst>
            </a:custGeom>
            <a:solidFill>
              <a:srgbClr val="B6897C"/>
            </a:solidFill>
          </p:spPr>
        </p:sp>
        <p:sp>
          <p:nvSpPr>
            <p:cNvPr name="TextBox 4" id="4"/>
            <p:cNvSpPr txBox="true"/>
            <p:nvPr/>
          </p:nvSpPr>
          <p:spPr>
            <a:xfrm>
              <a:off x="0" y="-38100"/>
              <a:ext cx="3413540" cy="234467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321657" y="5085612"/>
            <a:ext cx="5966343" cy="4049375"/>
          </a:xfrm>
          <a:custGeom>
            <a:avLst/>
            <a:gdLst/>
            <a:ahLst/>
            <a:cxnLst/>
            <a:rect r="r" b="b" t="t" l="l"/>
            <a:pathLst>
              <a:path h="4049375" w="5966343">
                <a:moveTo>
                  <a:pt x="0" y="0"/>
                </a:moveTo>
                <a:lnTo>
                  <a:pt x="5966343" y="0"/>
                </a:lnTo>
                <a:lnTo>
                  <a:pt x="5966343" y="4049375"/>
                </a:lnTo>
                <a:lnTo>
                  <a:pt x="0" y="4049375"/>
                </a:lnTo>
                <a:lnTo>
                  <a:pt x="0" y="0"/>
                </a:lnTo>
                <a:close/>
              </a:path>
            </a:pathLst>
          </a:custGeom>
          <a:blipFill>
            <a:blip r:embed="rId3"/>
            <a:stretch>
              <a:fillRect l="0" t="-60" r="0" b="-22419"/>
            </a:stretch>
          </a:blipFill>
        </p:spPr>
      </p:sp>
      <p:sp>
        <p:nvSpPr>
          <p:cNvPr name="Freeform 6" id="6"/>
          <p:cNvSpPr/>
          <p:nvPr/>
        </p:nvSpPr>
        <p:spPr>
          <a:xfrm flipH="false" flipV="false" rot="0">
            <a:off x="12321657" y="3858546"/>
            <a:ext cx="6148861" cy="1284954"/>
          </a:xfrm>
          <a:custGeom>
            <a:avLst/>
            <a:gdLst/>
            <a:ahLst/>
            <a:cxnLst/>
            <a:rect r="r" b="b" t="t" l="l"/>
            <a:pathLst>
              <a:path h="1284954" w="6148861">
                <a:moveTo>
                  <a:pt x="0" y="0"/>
                </a:moveTo>
                <a:lnTo>
                  <a:pt x="6148861" y="0"/>
                </a:lnTo>
                <a:lnTo>
                  <a:pt x="6148861" y="1284954"/>
                </a:lnTo>
                <a:lnTo>
                  <a:pt x="0" y="1284954"/>
                </a:lnTo>
                <a:lnTo>
                  <a:pt x="0" y="0"/>
                </a:lnTo>
                <a:close/>
              </a:path>
            </a:pathLst>
          </a:custGeom>
          <a:blipFill>
            <a:blip r:embed="rId4"/>
            <a:stretch>
              <a:fillRect l="0" t="0" r="0" b="0"/>
            </a:stretch>
          </a:blipFill>
        </p:spPr>
      </p:sp>
      <p:sp>
        <p:nvSpPr>
          <p:cNvPr name="TextBox 7" id="7"/>
          <p:cNvSpPr txBox="true"/>
          <p:nvPr/>
        </p:nvSpPr>
        <p:spPr>
          <a:xfrm rot="0">
            <a:off x="763877" y="79485"/>
            <a:ext cx="12960786" cy="8858180"/>
          </a:xfrm>
          <a:prstGeom prst="rect">
            <a:avLst/>
          </a:prstGeom>
        </p:spPr>
        <p:txBody>
          <a:bodyPr anchor="t" rtlCol="false" tIns="0" lIns="0" bIns="0" rIns="0">
            <a:spAutoFit/>
          </a:bodyPr>
          <a:lstStyle/>
          <a:p>
            <a:pPr algn="l">
              <a:lnSpc>
                <a:spcPts val="3827"/>
              </a:lnSpc>
            </a:pPr>
          </a:p>
          <a:p>
            <a:pPr algn="l" marL="550940" indent="-275470" lvl="1">
              <a:lnSpc>
                <a:spcPts val="3827"/>
              </a:lnSpc>
              <a:buFont typeface="Arial"/>
              <a:buChar char="•"/>
            </a:pPr>
            <a:r>
              <a:rPr lang="en-US" b="true" sz="2551">
                <a:solidFill>
                  <a:srgbClr val="000000"/>
                </a:solidFill>
                <a:latin typeface="Arimo Bold"/>
                <a:ea typeface="Arimo Bold"/>
                <a:cs typeface="Arimo Bold"/>
                <a:sym typeface="Arimo Bold"/>
              </a:rPr>
              <a:t>Accuracy:</a:t>
            </a:r>
          </a:p>
          <a:p>
            <a:pPr algn="l" marL="1101880" indent="-367293" lvl="2">
              <a:lnSpc>
                <a:spcPts val="3827"/>
              </a:lnSpc>
              <a:buFont typeface="Arial"/>
              <a:buChar char="⚬"/>
            </a:pPr>
            <a:r>
              <a:rPr lang="en-US" sz="2551">
                <a:solidFill>
                  <a:srgbClr val="000000"/>
                </a:solidFill>
                <a:latin typeface="Arimo"/>
                <a:ea typeface="Arimo"/>
                <a:cs typeface="Arimo"/>
                <a:sym typeface="Arimo"/>
              </a:rPr>
              <a:t>Overall correctness by comparing correctly predicted instances to total instances.</a:t>
            </a:r>
          </a:p>
          <a:p>
            <a:pPr algn="l" marL="1101880" indent="-367293" lvl="2">
              <a:lnSpc>
                <a:spcPts val="3827"/>
              </a:lnSpc>
              <a:buFont typeface="Arial"/>
              <a:buChar char="⚬"/>
            </a:pPr>
            <a:r>
              <a:rPr lang="en-US" sz="2551">
                <a:solidFill>
                  <a:srgbClr val="000000"/>
                </a:solidFill>
                <a:latin typeface="Arimo"/>
                <a:ea typeface="Arimo"/>
                <a:cs typeface="Arimo"/>
                <a:sym typeface="Arimo"/>
              </a:rPr>
              <a:t>Offers a general performance view but may not account for class imbalance</a:t>
            </a:r>
            <a:r>
              <a:rPr lang="en-US" b="true" sz="2551">
                <a:solidFill>
                  <a:srgbClr val="000000"/>
                </a:solidFill>
                <a:latin typeface="Arimo Bold"/>
                <a:ea typeface="Arimo Bold"/>
                <a:cs typeface="Arimo Bold"/>
                <a:sym typeface="Arimo Bold"/>
              </a:rPr>
              <a:t>.</a:t>
            </a:r>
          </a:p>
          <a:p>
            <a:pPr algn="l" marL="550940" indent="-275470" lvl="1">
              <a:lnSpc>
                <a:spcPts val="3827"/>
              </a:lnSpc>
              <a:buFont typeface="Arial"/>
              <a:buChar char="•"/>
            </a:pPr>
            <a:r>
              <a:rPr lang="en-US" b="true" sz="2551">
                <a:solidFill>
                  <a:srgbClr val="000000"/>
                </a:solidFill>
                <a:latin typeface="Arimo Bold"/>
                <a:ea typeface="Arimo Bold"/>
                <a:cs typeface="Arimo Bold"/>
                <a:sym typeface="Arimo Bold"/>
              </a:rPr>
              <a:t>Precision:</a:t>
            </a:r>
          </a:p>
          <a:p>
            <a:pPr algn="l" marL="1101880" indent="-367293" lvl="2">
              <a:lnSpc>
                <a:spcPts val="3827"/>
              </a:lnSpc>
              <a:buFont typeface="Arial"/>
              <a:buChar char="⚬"/>
            </a:pPr>
            <a:r>
              <a:rPr lang="en-US" sz="2551">
                <a:solidFill>
                  <a:srgbClr val="000000"/>
                </a:solidFill>
                <a:latin typeface="Arimo"/>
                <a:ea typeface="Arimo"/>
                <a:cs typeface="Arimo"/>
                <a:sym typeface="Arimo"/>
              </a:rPr>
              <a:t>Proportion of true positives among predicted positives.</a:t>
            </a:r>
          </a:p>
          <a:p>
            <a:pPr algn="l" marL="1101880" indent="-367293" lvl="2">
              <a:lnSpc>
                <a:spcPts val="3827"/>
              </a:lnSpc>
              <a:buFont typeface="Arial"/>
              <a:buChar char="⚬"/>
            </a:pPr>
            <a:r>
              <a:rPr lang="en-US" sz="2551">
                <a:solidFill>
                  <a:srgbClr val="000000"/>
                </a:solidFill>
                <a:latin typeface="Arimo"/>
                <a:ea typeface="Arimo"/>
                <a:cs typeface="Arimo"/>
                <a:sym typeface="Arimo"/>
              </a:rPr>
              <a:t>Vital when the cost of false positives is high, ensuring predicted high-quality life instances are accurate.</a:t>
            </a:r>
          </a:p>
          <a:p>
            <a:pPr algn="l" marL="550940" indent="-275470" lvl="1">
              <a:lnSpc>
                <a:spcPts val="3827"/>
              </a:lnSpc>
              <a:buFont typeface="Arial"/>
              <a:buChar char="•"/>
            </a:pPr>
            <a:r>
              <a:rPr lang="en-US" b="true" sz="2551">
                <a:solidFill>
                  <a:srgbClr val="000000"/>
                </a:solidFill>
                <a:latin typeface="Arimo Bold"/>
                <a:ea typeface="Arimo Bold"/>
                <a:cs typeface="Arimo Bold"/>
                <a:sym typeface="Arimo Bold"/>
              </a:rPr>
              <a:t>Recall (Sensitivity):</a:t>
            </a:r>
          </a:p>
          <a:p>
            <a:pPr algn="l" marL="1101880" indent="-367293" lvl="2">
              <a:lnSpc>
                <a:spcPts val="3827"/>
              </a:lnSpc>
              <a:buFont typeface="Arial"/>
              <a:buChar char="⚬"/>
            </a:pPr>
            <a:r>
              <a:rPr lang="en-US" sz="2551">
                <a:solidFill>
                  <a:srgbClr val="000000"/>
                </a:solidFill>
                <a:latin typeface="Arimo"/>
                <a:ea typeface="Arimo"/>
                <a:cs typeface="Arimo"/>
                <a:sym typeface="Arimo"/>
              </a:rPr>
              <a:t>Measures true positives relative to actual positives.</a:t>
            </a:r>
          </a:p>
          <a:p>
            <a:pPr algn="l" marL="1101880" indent="-367293" lvl="2">
              <a:lnSpc>
                <a:spcPts val="3827"/>
              </a:lnSpc>
              <a:buFont typeface="Arial"/>
              <a:buChar char="⚬"/>
            </a:pPr>
            <a:r>
              <a:rPr lang="en-US" sz="2551">
                <a:solidFill>
                  <a:srgbClr val="000000"/>
                </a:solidFill>
                <a:latin typeface="Arimo"/>
                <a:ea typeface="Arimo"/>
                <a:cs typeface="Arimo"/>
                <a:sym typeface="Arimo"/>
              </a:rPr>
              <a:t>Key for identifying all relevant instances, crucial when capturing </a:t>
            </a:r>
          </a:p>
          <a:p>
            <a:pPr algn="l">
              <a:lnSpc>
                <a:spcPts val="3827"/>
              </a:lnSpc>
            </a:pPr>
            <a:r>
              <a:rPr lang="en-US" sz="2551">
                <a:solidFill>
                  <a:srgbClr val="000000"/>
                </a:solidFill>
                <a:latin typeface="Arimo"/>
                <a:ea typeface="Arimo"/>
                <a:cs typeface="Arimo"/>
                <a:sym typeface="Arimo"/>
              </a:rPr>
              <a:t>            </a:t>
            </a:r>
            <a:r>
              <a:rPr lang="en-US" sz="2551">
                <a:solidFill>
                  <a:srgbClr val="000000"/>
                </a:solidFill>
                <a:latin typeface="Arimo"/>
                <a:ea typeface="Arimo"/>
                <a:cs typeface="Arimo"/>
                <a:sym typeface="Arimo"/>
              </a:rPr>
              <a:t>all true positives is essential.</a:t>
            </a:r>
          </a:p>
          <a:p>
            <a:pPr algn="l" marL="550940" indent="-275470" lvl="1">
              <a:lnSpc>
                <a:spcPts val="3827"/>
              </a:lnSpc>
              <a:buFont typeface="Arial"/>
              <a:buChar char="•"/>
            </a:pPr>
            <a:r>
              <a:rPr lang="en-US" b="true" sz="2551">
                <a:solidFill>
                  <a:srgbClr val="000000"/>
                </a:solidFill>
                <a:latin typeface="Arimo Bold"/>
                <a:ea typeface="Arimo Bold"/>
                <a:cs typeface="Arimo Bold"/>
                <a:sym typeface="Arimo Bold"/>
              </a:rPr>
              <a:t>F1 Score:</a:t>
            </a:r>
          </a:p>
          <a:p>
            <a:pPr algn="l" marL="1101880" indent="-367293" lvl="2">
              <a:lnSpc>
                <a:spcPts val="3827"/>
              </a:lnSpc>
              <a:buFont typeface="Arial"/>
              <a:buChar char="⚬"/>
            </a:pPr>
            <a:r>
              <a:rPr lang="en-US" sz="2551">
                <a:solidFill>
                  <a:srgbClr val="000000"/>
                </a:solidFill>
                <a:latin typeface="Arimo"/>
                <a:ea typeface="Arimo"/>
                <a:cs typeface="Arimo"/>
                <a:sym typeface="Arimo"/>
              </a:rPr>
              <a:t>Harmonic mean of Precision</a:t>
            </a:r>
          </a:p>
          <a:p>
            <a:pPr algn="l">
              <a:lnSpc>
                <a:spcPts val="3827"/>
              </a:lnSpc>
            </a:pPr>
            <a:r>
              <a:rPr lang="en-US" sz="2551">
                <a:solidFill>
                  <a:srgbClr val="000000"/>
                </a:solidFill>
                <a:latin typeface="Arimo"/>
                <a:ea typeface="Arimo"/>
                <a:cs typeface="Arimo"/>
                <a:sym typeface="Arimo"/>
              </a:rPr>
              <a:t>         and Recall, balancing both aspects.</a:t>
            </a:r>
          </a:p>
          <a:p>
            <a:pPr algn="l">
              <a:lnSpc>
                <a:spcPts val="3827"/>
              </a:lnSpc>
            </a:pPr>
            <a:r>
              <a:rPr lang="en-US" sz="2551">
                <a:solidFill>
                  <a:srgbClr val="000000"/>
                </a:solidFill>
                <a:latin typeface="Arimo"/>
                <a:ea typeface="Arimo"/>
                <a:cs typeface="Arimo"/>
                <a:sym typeface="Arimo"/>
              </a:rPr>
              <a:t>         Useful in class-imbalanced data </a:t>
            </a:r>
          </a:p>
          <a:p>
            <a:pPr algn="l">
              <a:lnSpc>
                <a:spcPts val="3827"/>
              </a:lnSpc>
            </a:pPr>
            <a:r>
              <a:rPr lang="en-US" sz="2551">
                <a:solidFill>
                  <a:srgbClr val="000000"/>
                </a:solidFill>
                <a:latin typeface="Arimo"/>
                <a:ea typeface="Arimo"/>
                <a:cs typeface="Arimo"/>
                <a:sym typeface="Arimo"/>
              </a:rPr>
              <a:t>         to evaluate nuanced performance.</a:t>
            </a:r>
          </a:p>
          <a:p>
            <a:pPr algn="l">
              <a:lnSpc>
                <a:spcPts val="3827"/>
              </a:lnSpc>
            </a:pPr>
          </a:p>
        </p:txBody>
      </p:sp>
      <p:sp>
        <p:nvSpPr>
          <p:cNvPr name="Freeform 8" id="8"/>
          <p:cNvSpPr/>
          <p:nvPr/>
        </p:nvSpPr>
        <p:spPr>
          <a:xfrm flipH="false" flipV="false" rot="0">
            <a:off x="14457611" y="350324"/>
            <a:ext cx="3352512" cy="3300595"/>
          </a:xfrm>
          <a:custGeom>
            <a:avLst/>
            <a:gdLst/>
            <a:ahLst/>
            <a:cxnLst/>
            <a:rect r="r" b="b" t="t" l="l"/>
            <a:pathLst>
              <a:path h="3300595" w="3352512">
                <a:moveTo>
                  <a:pt x="0" y="0"/>
                </a:moveTo>
                <a:lnTo>
                  <a:pt x="3352512" y="0"/>
                </a:lnTo>
                <a:lnTo>
                  <a:pt x="3352512" y="3300595"/>
                </a:lnTo>
                <a:lnTo>
                  <a:pt x="0" y="33005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702854" y="4245560"/>
            <a:ext cx="591652" cy="597080"/>
          </a:xfrm>
          <a:custGeom>
            <a:avLst/>
            <a:gdLst/>
            <a:ahLst/>
            <a:cxnLst/>
            <a:rect r="r" b="b" t="t" l="l"/>
            <a:pathLst>
              <a:path h="597080" w="591652">
                <a:moveTo>
                  <a:pt x="0" y="0"/>
                </a:moveTo>
                <a:lnTo>
                  <a:pt x="591652" y="0"/>
                </a:lnTo>
                <a:lnTo>
                  <a:pt x="591652" y="597080"/>
                </a:lnTo>
                <a:lnTo>
                  <a:pt x="0" y="5970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540386" y="60435"/>
            <a:ext cx="10350769" cy="863600"/>
          </a:xfrm>
          <a:prstGeom prst="rect">
            <a:avLst/>
          </a:prstGeom>
        </p:spPr>
        <p:txBody>
          <a:bodyPr anchor="t" rtlCol="false" tIns="0" lIns="0" bIns="0" rIns="0">
            <a:spAutoFit/>
          </a:bodyPr>
          <a:lstStyle/>
          <a:p>
            <a:pPr algn="ctr">
              <a:lnSpc>
                <a:spcPts val="7000"/>
              </a:lnSpc>
              <a:spcBef>
                <a:spcPct val="0"/>
              </a:spcBef>
            </a:pPr>
            <a:r>
              <a:rPr lang="en-US" b="true" sz="5000">
                <a:solidFill>
                  <a:srgbClr val="FFFFFF"/>
                </a:solidFill>
                <a:latin typeface="Oswald Bold"/>
                <a:ea typeface="Oswald Bold"/>
                <a:cs typeface="Oswald Bold"/>
                <a:sym typeface="Oswald Bold"/>
              </a:rPr>
              <a:t>EVALUATION METRICS</a:t>
            </a:r>
          </a:p>
        </p:txBody>
      </p:sp>
      <p:sp>
        <p:nvSpPr>
          <p:cNvPr name="Freeform 11" id="11"/>
          <p:cNvSpPr/>
          <p:nvPr/>
        </p:nvSpPr>
        <p:spPr>
          <a:xfrm flipH="false" flipV="false" rot="0">
            <a:off x="12321657" y="6198149"/>
            <a:ext cx="591652" cy="597080"/>
          </a:xfrm>
          <a:custGeom>
            <a:avLst/>
            <a:gdLst/>
            <a:ahLst/>
            <a:cxnLst/>
            <a:rect r="r" b="b" t="t" l="l"/>
            <a:pathLst>
              <a:path h="597080" w="591652">
                <a:moveTo>
                  <a:pt x="0" y="0"/>
                </a:moveTo>
                <a:lnTo>
                  <a:pt x="591652" y="0"/>
                </a:lnTo>
                <a:lnTo>
                  <a:pt x="591652" y="597079"/>
                </a:lnTo>
                <a:lnTo>
                  <a:pt x="0" y="5970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2702854" y="7177699"/>
            <a:ext cx="591652" cy="597080"/>
          </a:xfrm>
          <a:custGeom>
            <a:avLst/>
            <a:gdLst/>
            <a:ahLst/>
            <a:cxnLst/>
            <a:rect r="r" b="b" t="t" l="l"/>
            <a:pathLst>
              <a:path h="597080" w="591652">
                <a:moveTo>
                  <a:pt x="0" y="0"/>
                </a:moveTo>
                <a:lnTo>
                  <a:pt x="591652" y="0"/>
                </a:lnTo>
                <a:lnTo>
                  <a:pt x="591652" y="597080"/>
                </a:lnTo>
                <a:lnTo>
                  <a:pt x="0" y="5970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grpSp>
        <p:nvGrpSpPr>
          <p:cNvPr name="Group 2" id="2"/>
          <p:cNvGrpSpPr/>
          <p:nvPr/>
        </p:nvGrpSpPr>
        <p:grpSpPr>
          <a:xfrm rot="0">
            <a:off x="-2489596" y="2613238"/>
            <a:ext cx="6408138" cy="6645062"/>
            <a:chOff x="0" y="0"/>
            <a:chExt cx="1687740" cy="1750140"/>
          </a:xfrm>
        </p:grpSpPr>
        <p:sp>
          <p:nvSpPr>
            <p:cNvPr name="Freeform 3" id="3"/>
            <p:cNvSpPr/>
            <p:nvPr/>
          </p:nvSpPr>
          <p:spPr>
            <a:xfrm flipH="false" flipV="false" rot="0">
              <a:off x="0" y="0"/>
              <a:ext cx="1687740" cy="1750140"/>
            </a:xfrm>
            <a:custGeom>
              <a:avLst/>
              <a:gdLst/>
              <a:ahLst/>
              <a:cxnLst/>
              <a:rect r="r" b="b" t="t" l="l"/>
              <a:pathLst>
                <a:path h="1750140" w="1687740">
                  <a:moveTo>
                    <a:pt x="0" y="0"/>
                  </a:moveTo>
                  <a:lnTo>
                    <a:pt x="1687740" y="0"/>
                  </a:lnTo>
                  <a:lnTo>
                    <a:pt x="1687740" y="1750140"/>
                  </a:lnTo>
                  <a:lnTo>
                    <a:pt x="0" y="1750140"/>
                  </a:lnTo>
                  <a:close/>
                </a:path>
              </a:pathLst>
            </a:custGeom>
            <a:solidFill>
              <a:srgbClr val="B6897C"/>
            </a:solidFill>
          </p:spPr>
        </p:sp>
        <p:sp>
          <p:nvSpPr>
            <p:cNvPr name="TextBox 4" id="4"/>
            <p:cNvSpPr txBox="true"/>
            <p:nvPr/>
          </p:nvSpPr>
          <p:spPr>
            <a:xfrm>
              <a:off x="0" y="-38100"/>
              <a:ext cx="1687740" cy="178824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3"/>
          <a:srcRect l="0" t="0" r="0" b="0"/>
          <a:stretch>
            <a:fillRect/>
          </a:stretch>
        </p:blipFill>
        <p:spPr>
          <a:xfrm flipH="false" flipV="false" rot="0">
            <a:off x="2464505" y="6644708"/>
            <a:ext cx="2085162" cy="938323"/>
          </a:xfrm>
          <a:prstGeom prst="rect">
            <a:avLst/>
          </a:prstGeom>
        </p:spPr>
      </p:pic>
      <p:sp>
        <p:nvSpPr>
          <p:cNvPr name="TextBox 6" id="6"/>
          <p:cNvSpPr txBox="true"/>
          <p:nvPr/>
        </p:nvSpPr>
        <p:spPr>
          <a:xfrm rot="0">
            <a:off x="220337" y="3077395"/>
            <a:ext cx="3698205" cy="6173947"/>
          </a:xfrm>
          <a:prstGeom prst="rect">
            <a:avLst/>
          </a:prstGeom>
        </p:spPr>
        <p:txBody>
          <a:bodyPr anchor="t" rtlCol="false" tIns="0" lIns="0" bIns="0" rIns="0">
            <a:spAutoFit/>
          </a:bodyPr>
          <a:lstStyle/>
          <a:p>
            <a:pPr algn="l">
              <a:lnSpc>
                <a:spcPts val="4431"/>
              </a:lnSpc>
            </a:pPr>
            <a:r>
              <a:rPr lang="en-US" sz="2954">
                <a:solidFill>
                  <a:srgbClr val="000000"/>
                </a:solidFill>
                <a:latin typeface="Arimo"/>
                <a:ea typeface="Arimo"/>
                <a:cs typeface="Arimo"/>
                <a:sym typeface="Arimo"/>
              </a:rPr>
              <a:t>The Gradient boosting model emerged as the top performer with evaluation metrics, accuracy: 74.07%, precision: 72.6%, F1-score: 74.1% and recall 73.3%. </a:t>
            </a:r>
          </a:p>
          <a:p>
            <a:pPr algn="l">
              <a:lnSpc>
                <a:spcPts val="4431"/>
              </a:lnSpc>
            </a:pPr>
          </a:p>
          <a:p>
            <a:pPr algn="l">
              <a:lnSpc>
                <a:spcPts val="4431"/>
              </a:lnSpc>
            </a:pPr>
          </a:p>
        </p:txBody>
      </p:sp>
      <p:sp>
        <p:nvSpPr>
          <p:cNvPr name="Freeform 7" id="7"/>
          <p:cNvSpPr/>
          <p:nvPr/>
        </p:nvSpPr>
        <p:spPr>
          <a:xfrm flipH="false" flipV="false" rot="0">
            <a:off x="4168989" y="3877612"/>
            <a:ext cx="13939680" cy="5534192"/>
          </a:xfrm>
          <a:custGeom>
            <a:avLst/>
            <a:gdLst/>
            <a:ahLst/>
            <a:cxnLst/>
            <a:rect r="r" b="b" t="t" l="l"/>
            <a:pathLst>
              <a:path h="5534192" w="13939680">
                <a:moveTo>
                  <a:pt x="0" y="0"/>
                </a:moveTo>
                <a:lnTo>
                  <a:pt x="13939679" y="0"/>
                </a:lnTo>
                <a:lnTo>
                  <a:pt x="13939679" y="5534192"/>
                </a:lnTo>
                <a:lnTo>
                  <a:pt x="0" y="5534192"/>
                </a:lnTo>
                <a:lnTo>
                  <a:pt x="0" y="0"/>
                </a:lnTo>
                <a:close/>
              </a:path>
            </a:pathLst>
          </a:custGeom>
          <a:blipFill>
            <a:blip r:embed="rId4"/>
            <a:stretch>
              <a:fillRect l="0" t="0" r="0" b="0"/>
            </a:stretch>
          </a:blipFill>
        </p:spPr>
      </p:sp>
      <p:sp>
        <p:nvSpPr>
          <p:cNvPr name="TextBox 8" id="8"/>
          <p:cNvSpPr txBox="true"/>
          <p:nvPr/>
        </p:nvSpPr>
        <p:spPr>
          <a:xfrm rot="0">
            <a:off x="220337" y="184784"/>
            <a:ext cx="12822271" cy="1554481"/>
          </a:xfrm>
          <a:prstGeom prst="rect">
            <a:avLst/>
          </a:prstGeom>
        </p:spPr>
        <p:txBody>
          <a:bodyPr anchor="t" rtlCol="false" tIns="0" lIns="0" bIns="0" rIns="0">
            <a:spAutoFit/>
          </a:bodyPr>
          <a:lstStyle/>
          <a:p>
            <a:pPr algn="l">
              <a:lnSpc>
                <a:spcPts val="6299"/>
              </a:lnSpc>
            </a:pPr>
            <a:r>
              <a:rPr lang="en-US" sz="4199" b="true">
                <a:solidFill>
                  <a:srgbClr val="000000"/>
                </a:solidFill>
                <a:latin typeface="Arimo Bold"/>
                <a:ea typeface="Arimo Bold"/>
                <a:cs typeface="Arimo Bold"/>
                <a:sym typeface="Arimo Bold"/>
              </a:rPr>
              <a:t>Considering the ORIGINAL DATA set</a:t>
            </a:r>
          </a:p>
          <a:p>
            <a:pPr algn="l">
              <a:lnSpc>
                <a:spcPts val="6299"/>
              </a:lnSpc>
            </a:pPr>
            <a:r>
              <a:rPr lang="en-US" sz="4199" b="true">
                <a:solidFill>
                  <a:srgbClr val="000000"/>
                </a:solidFill>
                <a:latin typeface="Arimo Bold"/>
                <a:ea typeface="Arimo Bold"/>
                <a:cs typeface="Arimo Bold"/>
                <a:sym typeface="Arimo Bold"/>
              </a:rPr>
              <a:t> without applying hyper-parameter Tuning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grpSp>
        <p:nvGrpSpPr>
          <p:cNvPr name="Group 2" id="2"/>
          <p:cNvGrpSpPr/>
          <p:nvPr/>
        </p:nvGrpSpPr>
        <p:grpSpPr>
          <a:xfrm rot="0">
            <a:off x="-1143177" y="3161706"/>
            <a:ext cx="5276921" cy="6645062"/>
            <a:chOff x="0" y="0"/>
            <a:chExt cx="1389806" cy="1750140"/>
          </a:xfrm>
        </p:grpSpPr>
        <p:sp>
          <p:nvSpPr>
            <p:cNvPr name="Freeform 3" id="3"/>
            <p:cNvSpPr/>
            <p:nvPr/>
          </p:nvSpPr>
          <p:spPr>
            <a:xfrm flipH="false" flipV="false" rot="0">
              <a:off x="0" y="0"/>
              <a:ext cx="1389806" cy="1750140"/>
            </a:xfrm>
            <a:custGeom>
              <a:avLst/>
              <a:gdLst/>
              <a:ahLst/>
              <a:cxnLst/>
              <a:rect r="r" b="b" t="t" l="l"/>
              <a:pathLst>
                <a:path h="1750140" w="1389806">
                  <a:moveTo>
                    <a:pt x="0" y="0"/>
                  </a:moveTo>
                  <a:lnTo>
                    <a:pt x="1389806" y="0"/>
                  </a:lnTo>
                  <a:lnTo>
                    <a:pt x="1389806" y="1750140"/>
                  </a:lnTo>
                  <a:lnTo>
                    <a:pt x="0" y="1750140"/>
                  </a:lnTo>
                  <a:close/>
                </a:path>
              </a:pathLst>
            </a:custGeom>
            <a:solidFill>
              <a:srgbClr val="B6897C"/>
            </a:solidFill>
          </p:spPr>
        </p:sp>
        <p:sp>
          <p:nvSpPr>
            <p:cNvPr name="TextBox 4" id="4"/>
            <p:cNvSpPr txBox="true"/>
            <p:nvPr/>
          </p:nvSpPr>
          <p:spPr>
            <a:xfrm>
              <a:off x="0" y="-38100"/>
              <a:ext cx="1389806" cy="178824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24244" y="3251820"/>
            <a:ext cx="3909501" cy="6554948"/>
          </a:xfrm>
          <a:prstGeom prst="rect">
            <a:avLst/>
          </a:prstGeom>
        </p:spPr>
        <p:txBody>
          <a:bodyPr anchor="t" rtlCol="false" tIns="0" lIns="0" bIns="0" rIns="0">
            <a:spAutoFit/>
          </a:bodyPr>
          <a:lstStyle/>
          <a:p>
            <a:pPr algn="l">
              <a:lnSpc>
                <a:spcPts val="5181"/>
              </a:lnSpc>
            </a:pPr>
            <a:r>
              <a:rPr lang="en-US" sz="3454">
                <a:solidFill>
                  <a:srgbClr val="000000"/>
                </a:solidFill>
                <a:latin typeface="Arimo"/>
                <a:ea typeface="Arimo"/>
                <a:cs typeface="Arimo"/>
                <a:sym typeface="Arimo"/>
              </a:rPr>
              <a:t>The Stacking Classifier model emerged as the top performer with evaluation metrics, accuracy: 75%, precision: 75%, F1-score: 75% and recall: 74%.</a:t>
            </a:r>
          </a:p>
          <a:p>
            <a:pPr algn="l">
              <a:lnSpc>
                <a:spcPts val="5181"/>
              </a:lnSpc>
            </a:pPr>
          </a:p>
        </p:txBody>
      </p:sp>
      <p:pic>
        <p:nvPicPr>
          <p:cNvPr name="Picture 6" id="6"/>
          <p:cNvPicPr>
            <a:picLocks noChangeAspect="true"/>
          </p:cNvPicPr>
          <p:nvPr/>
        </p:nvPicPr>
        <p:blipFill>
          <a:blip r:embed="rId3"/>
          <a:srcRect l="0" t="0" r="0" b="0"/>
          <a:stretch>
            <a:fillRect/>
          </a:stretch>
        </p:blipFill>
        <p:spPr>
          <a:xfrm flipH="false" flipV="false" rot="0">
            <a:off x="2299016" y="7979908"/>
            <a:ext cx="2085162" cy="938323"/>
          </a:xfrm>
          <a:prstGeom prst="rect">
            <a:avLst/>
          </a:prstGeom>
        </p:spPr>
      </p:pic>
      <p:sp>
        <p:nvSpPr>
          <p:cNvPr name="Freeform 7" id="7"/>
          <p:cNvSpPr/>
          <p:nvPr/>
        </p:nvSpPr>
        <p:spPr>
          <a:xfrm flipH="false" flipV="false" rot="0">
            <a:off x="4384178" y="3161706"/>
            <a:ext cx="13903822" cy="5439764"/>
          </a:xfrm>
          <a:custGeom>
            <a:avLst/>
            <a:gdLst/>
            <a:ahLst/>
            <a:cxnLst/>
            <a:rect r="r" b="b" t="t" l="l"/>
            <a:pathLst>
              <a:path h="5439764" w="13903822">
                <a:moveTo>
                  <a:pt x="0" y="0"/>
                </a:moveTo>
                <a:lnTo>
                  <a:pt x="13903822" y="0"/>
                </a:lnTo>
                <a:lnTo>
                  <a:pt x="13903822" y="5439764"/>
                </a:lnTo>
                <a:lnTo>
                  <a:pt x="0" y="5439764"/>
                </a:lnTo>
                <a:lnTo>
                  <a:pt x="0" y="0"/>
                </a:lnTo>
                <a:close/>
              </a:path>
            </a:pathLst>
          </a:custGeom>
          <a:blipFill>
            <a:blip r:embed="rId4"/>
            <a:stretch>
              <a:fillRect l="0" t="0" r="0" b="-2323"/>
            </a:stretch>
          </a:blipFill>
        </p:spPr>
      </p:sp>
      <p:sp>
        <p:nvSpPr>
          <p:cNvPr name="TextBox 8" id="8"/>
          <p:cNvSpPr txBox="true"/>
          <p:nvPr/>
        </p:nvSpPr>
        <p:spPr>
          <a:xfrm rot="0">
            <a:off x="691678" y="467374"/>
            <a:ext cx="12822271" cy="1554427"/>
          </a:xfrm>
          <a:prstGeom prst="rect">
            <a:avLst/>
          </a:prstGeom>
        </p:spPr>
        <p:txBody>
          <a:bodyPr anchor="t" rtlCol="false" tIns="0" lIns="0" bIns="0" rIns="0">
            <a:spAutoFit/>
          </a:bodyPr>
          <a:lstStyle/>
          <a:p>
            <a:pPr algn="l">
              <a:lnSpc>
                <a:spcPts val="6299"/>
              </a:lnSpc>
            </a:pPr>
            <a:r>
              <a:rPr lang="en-US" sz="4199" b="true">
                <a:solidFill>
                  <a:srgbClr val="000000"/>
                </a:solidFill>
                <a:latin typeface="Arimo Bold"/>
                <a:ea typeface="Arimo Bold"/>
                <a:cs typeface="Arimo Bold"/>
                <a:sym typeface="Arimo Bold"/>
              </a:rPr>
              <a:t>Considering the ORIGINAL DATA set</a:t>
            </a:r>
          </a:p>
          <a:p>
            <a:pPr algn="l">
              <a:lnSpc>
                <a:spcPts val="6299"/>
              </a:lnSpc>
            </a:pPr>
            <a:r>
              <a:rPr lang="en-US" sz="4199" b="true">
                <a:solidFill>
                  <a:srgbClr val="000000"/>
                </a:solidFill>
                <a:latin typeface="Arimo Bold"/>
                <a:ea typeface="Arimo Bold"/>
                <a:cs typeface="Arimo Bold"/>
                <a:sym typeface="Arimo Bold"/>
              </a:rPr>
              <a:t> after applying hyper-parameter Tuning</a:t>
            </a:r>
          </a:p>
        </p:txBody>
      </p:sp>
      <p:pic>
        <p:nvPicPr>
          <p:cNvPr name="Picture 9" id="9"/>
          <p:cNvPicPr>
            <a:picLocks noChangeAspect="true"/>
          </p:cNvPicPr>
          <p:nvPr/>
        </p:nvPicPr>
        <p:blipFill>
          <a:blip r:embed="rId5"/>
          <a:srcRect l="0" t="0" r="0" b="0"/>
          <a:stretch>
            <a:fillRect/>
          </a:stretch>
        </p:blipFill>
        <p:spPr>
          <a:xfrm flipH="false" flipV="false" rot="0">
            <a:off x="-867351" y="6163096"/>
            <a:ext cx="3792103" cy="3735221"/>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592075" y="3161706"/>
            <a:ext cx="3792103" cy="3735221"/>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D8CE"/>
        </a:solidFill>
      </p:bgPr>
    </p:bg>
    <p:spTree>
      <p:nvGrpSpPr>
        <p:cNvPr id="1" name=""/>
        <p:cNvGrpSpPr/>
        <p:nvPr/>
      </p:nvGrpSpPr>
      <p:grpSpPr>
        <a:xfrm>
          <a:off x="0" y="0"/>
          <a:ext cx="0" cy="0"/>
          <a:chOff x="0" y="0"/>
          <a:chExt cx="0" cy="0"/>
        </a:xfrm>
      </p:grpSpPr>
      <p:grpSp>
        <p:nvGrpSpPr>
          <p:cNvPr name="Group 2" id="2"/>
          <p:cNvGrpSpPr/>
          <p:nvPr/>
        </p:nvGrpSpPr>
        <p:grpSpPr>
          <a:xfrm rot="0">
            <a:off x="0" y="-810392"/>
            <a:ext cx="10179175" cy="12192719"/>
            <a:chOff x="0" y="0"/>
            <a:chExt cx="3335756" cy="3995602"/>
          </a:xfrm>
        </p:grpSpPr>
        <p:sp>
          <p:nvSpPr>
            <p:cNvPr name="Freeform 3" id="3"/>
            <p:cNvSpPr/>
            <p:nvPr/>
          </p:nvSpPr>
          <p:spPr>
            <a:xfrm flipH="false" flipV="false" rot="0">
              <a:off x="0" y="0"/>
              <a:ext cx="3335756" cy="3995602"/>
            </a:xfrm>
            <a:custGeom>
              <a:avLst/>
              <a:gdLst/>
              <a:ahLst/>
              <a:cxnLst/>
              <a:rect r="r" b="b" t="t" l="l"/>
              <a:pathLst>
                <a:path h="3995602" w="3335756">
                  <a:moveTo>
                    <a:pt x="0" y="0"/>
                  </a:moveTo>
                  <a:lnTo>
                    <a:pt x="3335756" y="0"/>
                  </a:lnTo>
                  <a:lnTo>
                    <a:pt x="3335756" y="3995602"/>
                  </a:lnTo>
                  <a:lnTo>
                    <a:pt x="0" y="3995602"/>
                  </a:lnTo>
                  <a:close/>
                </a:path>
              </a:pathLst>
            </a:custGeom>
            <a:solidFill>
              <a:srgbClr val="B6897C"/>
            </a:solidFill>
          </p:spPr>
        </p:sp>
      </p:grpSp>
      <p:sp>
        <p:nvSpPr>
          <p:cNvPr name="Freeform 4" id="4"/>
          <p:cNvSpPr/>
          <p:nvPr/>
        </p:nvSpPr>
        <p:spPr>
          <a:xfrm flipH="false" flipV="false" rot="0">
            <a:off x="2671413" y="153485"/>
            <a:ext cx="7276076" cy="5680658"/>
          </a:xfrm>
          <a:custGeom>
            <a:avLst/>
            <a:gdLst/>
            <a:ahLst/>
            <a:cxnLst/>
            <a:rect r="r" b="b" t="t" l="l"/>
            <a:pathLst>
              <a:path h="5680658" w="7276076">
                <a:moveTo>
                  <a:pt x="0" y="0"/>
                </a:moveTo>
                <a:lnTo>
                  <a:pt x="7276077" y="0"/>
                </a:lnTo>
                <a:lnTo>
                  <a:pt x="7276077" y="5680658"/>
                </a:lnTo>
                <a:lnTo>
                  <a:pt x="0" y="5680658"/>
                </a:lnTo>
                <a:lnTo>
                  <a:pt x="0" y="0"/>
                </a:lnTo>
                <a:close/>
              </a:path>
            </a:pathLst>
          </a:custGeom>
          <a:blipFill>
            <a:blip r:embed="rId3"/>
            <a:stretch>
              <a:fillRect l="0" t="0" r="0" b="0"/>
            </a:stretch>
          </a:blipFill>
        </p:spPr>
      </p:sp>
      <p:sp>
        <p:nvSpPr>
          <p:cNvPr name="Freeform 5" id="5"/>
          <p:cNvSpPr/>
          <p:nvPr/>
        </p:nvSpPr>
        <p:spPr>
          <a:xfrm flipH="false" flipV="false" rot="0">
            <a:off x="193183" y="4193401"/>
            <a:ext cx="4057019" cy="4155717"/>
          </a:xfrm>
          <a:custGeom>
            <a:avLst/>
            <a:gdLst/>
            <a:ahLst/>
            <a:cxnLst/>
            <a:rect r="r" b="b" t="t" l="l"/>
            <a:pathLst>
              <a:path h="4155717" w="4057019">
                <a:moveTo>
                  <a:pt x="0" y="0"/>
                </a:moveTo>
                <a:lnTo>
                  <a:pt x="4057019" y="0"/>
                </a:lnTo>
                <a:lnTo>
                  <a:pt x="4057019" y="4155718"/>
                </a:lnTo>
                <a:lnTo>
                  <a:pt x="0" y="4155718"/>
                </a:lnTo>
                <a:lnTo>
                  <a:pt x="0" y="0"/>
                </a:lnTo>
                <a:close/>
              </a:path>
            </a:pathLst>
          </a:custGeom>
          <a:blipFill>
            <a:blip r:embed="rId4"/>
            <a:stretch>
              <a:fillRect l="0" t="0" r="0" b="0"/>
            </a:stretch>
          </a:blipFill>
        </p:spPr>
      </p:sp>
      <p:sp>
        <p:nvSpPr>
          <p:cNvPr name="Freeform 6" id="6"/>
          <p:cNvSpPr/>
          <p:nvPr/>
        </p:nvSpPr>
        <p:spPr>
          <a:xfrm flipH="false" flipV="false" rot="0">
            <a:off x="193183" y="8517773"/>
            <a:ext cx="11057577" cy="1481054"/>
          </a:xfrm>
          <a:custGeom>
            <a:avLst/>
            <a:gdLst/>
            <a:ahLst/>
            <a:cxnLst/>
            <a:rect r="r" b="b" t="t" l="l"/>
            <a:pathLst>
              <a:path h="1481054" w="11057577">
                <a:moveTo>
                  <a:pt x="0" y="0"/>
                </a:moveTo>
                <a:lnTo>
                  <a:pt x="11057577" y="0"/>
                </a:lnTo>
                <a:lnTo>
                  <a:pt x="11057577" y="1481054"/>
                </a:lnTo>
                <a:lnTo>
                  <a:pt x="0" y="1481054"/>
                </a:lnTo>
                <a:lnTo>
                  <a:pt x="0" y="0"/>
                </a:lnTo>
                <a:close/>
              </a:path>
            </a:pathLst>
          </a:custGeom>
          <a:blipFill>
            <a:blip r:embed="rId5"/>
            <a:stretch>
              <a:fillRect l="0" t="0" r="0" b="0"/>
            </a:stretch>
          </a:blipFill>
        </p:spPr>
      </p:sp>
      <p:sp>
        <p:nvSpPr>
          <p:cNvPr name="TextBox 7" id="7"/>
          <p:cNvSpPr txBox="true"/>
          <p:nvPr/>
        </p:nvSpPr>
        <p:spPr>
          <a:xfrm rot="0">
            <a:off x="10502891" y="309013"/>
            <a:ext cx="7619139" cy="2512699"/>
          </a:xfrm>
          <a:prstGeom prst="rect">
            <a:avLst/>
          </a:prstGeom>
        </p:spPr>
        <p:txBody>
          <a:bodyPr anchor="t" rtlCol="false" tIns="0" lIns="0" bIns="0" rIns="0">
            <a:spAutoFit/>
          </a:bodyPr>
          <a:lstStyle/>
          <a:p>
            <a:pPr algn="l">
              <a:lnSpc>
                <a:spcPts val="10079"/>
              </a:lnSpc>
              <a:spcBef>
                <a:spcPct val="0"/>
              </a:spcBef>
            </a:pPr>
            <a:r>
              <a:rPr lang="en-US" b="true" sz="7199" spc="71">
                <a:solidFill>
                  <a:srgbClr val="474646"/>
                </a:solidFill>
                <a:latin typeface="Oswald Bold"/>
                <a:ea typeface="Oswald Bold"/>
                <a:cs typeface="Oswald Bold"/>
                <a:sym typeface="Oswald Bold"/>
              </a:rPr>
              <a:t>CLASS IMBALANCE OF RESPONSE</a:t>
            </a:r>
          </a:p>
        </p:txBody>
      </p:sp>
      <p:sp>
        <p:nvSpPr>
          <p:cNvPr name="TextBox 8" id="8"/>
          <p:cNvSpPr txBox="true"/>
          <p:nvPr/>
        </p:nvSpPr>
        <p:spPr>
          <a:xfrm rot="0">
            <a:off x="10336921" y="2860464"/>
            <a:ext cx="7785109" cy="7326630"/>
          </a:xfrm>
          <a:prstGeom prst="rect">
            <a:avLst/>
          </a:prstGeom>
        </p:spPr>
        <p:txBody>
          <a:bodyPr anchor="t" rtlCol="false" tIns="0" lIns="0" bIns="0" rIns="0">
            <a:spAutoFit/>
          </a:bodyPr>
          <a:lstStyle/>
          <a:p>
            <a:pPr algn="l">
              <a:lnSpc>
                <a:spcPts val="4800"/>
              </a:lnSpc>
            </a:pPr>
          </a:p>
          <a:p>
            <a:pPr algn="l" marL="647700" indent="-323850" lvl="1">
              <a:lnSpc>
                <a:spcPts val="4800"/>
              </a:lnSpc>
              <a:buFont typeface="Arial"/>
              <a:buChar char="•"/>
            </a:pPr>
            <a:r>
              <a:rPr lang="en-US" sz="3000">
                <a:solidFill>
                  <a:srgbClr val="2E2E2E"/>
                </a:solidFill>
                <a:latin typeface="Arimo"/>
                <a:ea typeface="Arimo"/>
                <a:cs typeface="Arimo"/>
                <a:sym typeface="Arimo"/>
              </a:rPr>
              <a:t>We observed a substantial class imbalance within our dataset for Quality of Life categories This distribution reflects an imbalance, with a significant underrepresentation of the low-quality category.</a:t>
            </a:r>
          </a:p>
          <a:p>
            <a:pPr algn="l">
              <a:lnSpc>
                <a:spcPts val="4800"/>
              </a:lnSpc>
            </a:pPr>
          </a:p>
          <a:p>
            <a:pPr algn="l" marL="647700" indent="-323850" lvl="1">
              <a:lnSpc>
                <a:spcPts val="4800"/>
              </a:lnSpc>
              <a:buFont typeface="Arial"/>
              <a:buChar char="•"/>
            </a:pPr>
            <a:r>
              <a:rPr lang="en-US" sz="3000">
                <a:solidFill>
                  <a:srgbClr val="2E2E2E"/>
                </a:solidFill>
                <a:latin typeface="Arimo"/>
                <a:ea typeface="Arimo"/>
                <a:cs typeface="Arimo"/>
                <a:sym typeface="Arimo"/>
              </a:rPr>
              <a:t>We have applied </a:t>
            </a:r>
          </a:p>
          <a:p>
            <a:pPr algn="l">
              <a:lnSpc>
                <a:spcPts val="4800"/>
              </a:lnSpc>
            </a:pPr>
            <a:r>
              <a:rPr lang="en-US" sz="3000">
                <a:solidFill>
                  <a:srgbClr val="2E2E2E"/>
                </a:solidFill>
                <a:latin typeface="Arimo"/>
                <a:ea typeface="Arimo"/>
                <a:cs typeface="Arimo"/>
                <a:sym typeface="Arimo"/>
              </a:rPr>
              <a:t>             SMOTE</a:t>
            </a:r>
          </a:p>
          <a:p>
            <a:pPr algn="l">
              <a:lnSpc>
                <a:spcPts val="4800"/>
              </a:lnSpc>
            </a:pPr>
            <a:r>
              <a:rPr lang="en-US" sz="3000">
                <a:solidFill>
                  <a:srgbClr val="2E2E2E"/>
                </a:solidFill>
                <a:latin typeface="Arimo"/>
                <a:ea typeface="Arimo"/>
                <a:cs typeface="Arimo"/>
                <a:sym typeface="Arimo"/>
              </a:rPr>
              <a:t>             Upsampling</a:t>
            </a:r>
          </a:p>
          <a:p>
            <a:pPr algn="l">
              <a:lnSpc>
                <a:spcPts val="4800"/>
              </a:lnSpc>
            </a:pPr>
            <a:r>
              <a:rPr lang="en-US" sz="3000">
                <a:solidFill>
                  <a:srgbClr val="2E2E2E"/>
                </a:solidFill>
                <a:latin typeface="Arimo"/>
                <a:ea typeface="Arimo"/>
                <a:cs typeface="Arimo"/>
                <a:sym typeface="Arimo"/>
              </a:rPr>
              <a:t>            </a:t>
            </a:r>
          </a:p>
        </p:txBody>
      </p:sp>
      <p:pic>
        <p:nvPicPr>
          <p:cNvPr name="Picture 9" id="9"/>
          <p:cNvPicPr>
            <a:picLocks noChangeAspect="true"/>
          </p:cNvPicPr>
          <p:nvPr/>
        </p:nvPicPr>
        <p:blipFill>
          <a:blip r:embed="rId6"/>
          <a:srcRect l="0" t="0" r="0" b="0"/>
          <a:stretch>
            <a:fillRect/>
          </a:stretch>
        </p:blipFill>
        <p:spPr>
          <a:xfrm flipH="false" flipV="false" rot="0">
            <a:off x="0" y="600107"/>
            <a:ext cx="9351818" cy="8229600"/>
          </a:xfrm>
          <a:prstGeom prst="rect">
            <a:avLst/>
          </a:prstGeom>
        </p:spPr>
      </p:pic>
    </p:spTree>
  </p:cSld>
  <p:clrMapOvr>
    <a:masterClrMapping/>
  </p:clrMapOvr>
</p:sld>
</file>

<file path=ppt/slides/slide36.xml><?xml version="1.0" encoding="utf-8"?>
<p:sld xmlns:p="http://schemas.openxmlformats.org/presentationml/2006/main" xmlns:a="http://schemas.openxmlformats.org/drawingml/2006/main">
  <p:cSld>
    <p:bg>
      <p:bgPr>
        <a:solidFill>
          <a:srgbClr val="EBB8A9"/>
        </a:solidFill>
      </p:bgPr>
    </p:bg>
    <p:spTree>
      <p:nvGrpSpPr>
        <p:cNvPr id="1" name=""/>
        <p:cNvGrpSpPr/>
        <p:nvPr/>
      </p:nvGrpSpPr>
      <p:grpSpPr>
        <a:xfrm>
          <a:off x="0" y="0"/>
          <a:ext cx="0" cy="0"/>
          <a:chOff x="0" y="0"/>
          <a:chExt cx="0" cy="0"/>
        </a:xfrm>
      </p:grpSpPr>
      <p:grpSp>
        <p:nvGrpSpPr>
          <p:cNvPr name="Group 2" id="2"/>
          <p:cNvGrpSpPr/>
          <p:nvPr/>
        </p:nvGrpSpPr>
        <p:grpSpPr>
          <a:xfrm rot="0">
            <a:off x="7047910" y="3393179"/>
            <a:ext cx="4265766" cy="3465752"/>
            <a:chOff x="0" y="0"/>
            <a:chExt cx="1000422" cy="812800"/>
          </a:xfrm>
        </p:grpSpPr>
        <p:sp>
          <p:nvSpPr>
            <p:cNvPr name="Freeform 3" id="3"/>
            <p:cNvSpPr/>
            <p:nvPr/>
          </p:nvSpPr>
          <p:spPr>
            <a:xfrm flipH="false" flipV="false" rot="0">
              <a:off x="0" y="0"/>
              <a:ext cx="1000422" cy="812800"/>
            </a:xfrm>
            <a:custGeom>
              <a:avLst/>
              <a:gdLst/>
              <a:ahLst/>
              <a:cxnLst/>
              <a:rect r="r" b="b" t="t" l="l"/>
              <a:pathLst>
                <a:path h="812800" w="1000422">
                  <a:moveTo>
                    <a:pt x="500211" y="0"/>
                  </a:moveTo>
                  <a:cubicBezTo>
                    <a:pt x="223952" y="0"/>
                    <a:pt x="0" y="181951"/>
                    <a:pt x="0" y="406400"/>
                  </a:cubicBezTo>
                  <a:cubicBezTo>
                    <a:pt x="0" y="630849"/>
                    <a:pt x="223952" y="812800"/>
                    <a:pt x="500211" y="812800"/>
                  </a:cubicBezTo>
                  <a:cubicBezTo>
                    <a:pt x="776470" y="812800"/>
                    <a:pt x="1000422" y="630849"/>
                    <a:pt x="1000422" y="406400"/>
                  </a:cubicBezTo>
                  <a:cubicBezTo>
                    <a:pt x="1000422" y="181951"/>
                    <a:pt x="776470" y="0"/>
                    <a:pt x="500211" y="0"/>
                  </a:cubicBezTo>
                  <a:close/>
                </a:path>
              </a:pathLst>
            </a:custGeom>
            <a:solidFill>
              <a:srgbClr val="B6897C"/>
            </a:solidFill>
          </p:spPr>
        </p:sp>
        <p:sp>
          <p:nvSpPr>
            <p:cNvPr name="TextBox 4" id="4"/>
            <p:cNvSpPr txBox="true"/>
            <p:nvPr/>
          </p:nvSpPr>
          <p:spPr>
            <a:xfrm>
              <a:off x="93790" y="-38100"/>
              <a:ext cx="812843" cy="774700"/>
            </a:xfrm>
            <a:prstGeom prst="rect">
              <a:avLst/>
            </a:prstGeom>
          </p:spPr>
          <p:txBody>
            <a:bodyPr anchor="ctr" rtlCol="false" tIns="50800" lIns="50800" bIns="50800" rIns="50800"/>
            <a:lstStyle/>
            <a:p>
              <a:pPr algn="ctr">
                <a:lnSpc>
                  <a:spcPts val="6299"/>
                </a:lnSpc>
              </a:pPr>
              <a:r>
                <a:rPr lang="en-US" b="true" sz="4199" spc="209">
                  <a:solidFill>
                    <a:srgbClr val="FFFFFF"/>
                  </a:solidFill>
                  <a:latin typeface="Clear Sans Bold"/>
                  <a:ea typeface="Clear Sans Bold"/>
                  <a:cs typeface="Clear Sans Bold"/>
                  <a:sym typeface="Clear Sans Bold"/>
                </a:rPr>
                <a:t>MODEL</a:t>
              </a:r>
            </a:p>
            <a:p>
              <a:pPr algn="ctr">
                <a:lnSpc>
                  <a:spcPts val="6299"/>
                </a:lnSpc>
              </a:pPr>
              <a:r>
                <a:rPr lang="en-US" b="true" sz="4199" spc="209">
                  <a:solidFill>
                    <a:srgbClr val="FFFFFF"/>
                  </a:solidFill>
                  <a:latin typeface="Clear Sans Bold"/>
                  <a:ea typeface="Clear Sans Bold"/>
                  <a:cs typeface="Clear Sans Bold"/>
                  <a:sym typeface="Clear Sans Bold"/>
                </a:rPr>
                <a:t>FITTING</a:t>
              </a:r>
            </a:p>
          </p:txBody>
        </p:sp>
      </p:grpSp>
      <p:sp>
        <p:nvSpPr>
          <p:cNvPr name="AutoShape 5" id="5"/>
          <p:cNvSpPr/>
          <p:nvPr/>
        </p:nvSpPr>
        <p:spPr>
          <a:xfrm flipV="true">
            <a:off x="5972933" y="2504329"/>
            <a:ext cx="24187" cy="35021"/>
          </a:xfrm>
          <a:prstGeom prst="line">
            <a:avLst/>
          </a:prstGeom>
          <a:ln cap="flat" w="38100">
            <a:solidFill>
              <a:srgbClr val="A8A8A8"/>
            </a:solidFill>
            <a:prstDash val="solid"/>
            <a:headEnd type="none" len="sm" w="sm"/>
            <a:tailEnd type="none" len="sm" w="sm"/>
          </a:ln>
        </p:spPr>
      </p:sp>
      <p:sp>
        <p:nvSpPr>
          <p:cNvPr name="AutoShape 6" id="6"/>
          <p:cNvSpPr/>
          <p:nvPr/>
        </p:nvSpPr>
        <p:spPr>
          <a:xfrm flipH="true" flipV="true">
            <a:off x="9152131" y="6858969"/>
            <a:ext cx="1992" cy="853723"/>
          </a:xfrm>
          <a:prstGeom prst="line">
            <a:avLst/>
          </a:prstGeom>
          <a:ln cap="flat" w="38100">
            <a:solidFill>
              <a:srgbClr val="A8A8A8"/>
            </a:solidFill>
            <a:prstDash val="solid"/>
            <a:headEnd type="none" len="sm" w="sm"/>
            <a:tailEnd type="none" len="sm" w="sm"/>
          </a:ln>
        </p:spPr>
      </p:sp>
      <p:sp>
        <p:nvSpPr>
          <p:cNvPr name="AutoShape 7" id="7"/>
          <p:cNvSpPr/>
          <p:nvPr/>
        </p:nvSpPr>
        <p:spPr>
          <a:xfrm flipH="true" flipV="true">
            <a:off x="10324824" y="7783829"/>
            <a:ext cx="3087" cy="1476861"/>
          </a:xfrm>
          <a:prstGeom prst="line">
            <a:avLst/>
          </a:prstGeom>
          <a:ln cap="flat" w="38100">
            <a:solidFill>
              <a:srgbClr val="A8A8A8"/>
            </a:solidFill>
            <a:prstDash val="solid"/>
            <a:headEnd type="none" len="sm" w="sm"/>
            <a:tailEnd type="none" len="sm" w="sm"/>
          </a:ln>
        </p:spPr>
      </p:sp>
      <p:sp>
        <p:nvSpPr>
          <p:cNvPr name="AutoShape 8" id="8"/>
          <p:cNvSpPr/>
          <p:nvPr/>
        </p:nvSpPr>
        <p:spPr>
          <a:xfrm flipV="true">
            <a:off x="8098083" y="7769070"/>
            <a:ext cx="0" cy="1491622"/>
          </a:xfrm>
          <a:prstGeom prst="line">
            <a:avLst/>
          </a:prstGeom>
          <a:ln cap="flat" w="38100">
            <a:solidFill>
              <a:srgbClr val="A8A8A8"/>
            </a:solidFill>
            <a:prstDash val="solid"/>
            <a:headEnd type="none" len="sm" w="sm"/>
            <a:tailEnd type="none" len="sm" w="sm"/>
          </a:ln>
        </p:spPr>
      </p:sp>
      <p:sp>
        <p:nvSpPr>
          <p:cNvPr name="AutoShape 9" id="9"/>
          <p:cNvSpPr/>
          <p:nvPr/>
        </p:nvSpPr>
        <p:spPr>
          <a:xfrm flipH="true">
            <a:off x="8081660" y="7760626"/>
            <a:ext cx="2257296" cy="0"/>
          </a:xfrm>
          <a:prstGeom prst="line">
            <a:avLst/>
          </a:prstGeom>
          <a:ln cap="flat" w="38100">
            <a:solidFill>
              <a:srgbClr val="A8A8A8"/>
            </a:solidFill>
            <a:prstDash val="solid"/>
            <a:headEnd type="none" len="sm" w="sm"/>
            <a:tailEnd type="none" len="sm" w="sm"/>
          </a:ln>
        </p:spPr>
      </p:sp>
      <p:sp>
        <p:nvSpPr>
          <p:cNvPr name="AutoShape 10" id="10"/>
          <p:cNvSpPr/>
          <p:nvPr/>
        </p:nvSpPr>
        <p:spPr>
          <a:xfrm flipV="true">
            <a:off x="6128892" y="4971706"/>
            <a:ext cx="1050791" cy="1619"/>
          </a:xfrm>
          <a:prstGeom prst="line">
            <a:avLst/>
          </a:prstGeom>
          <a:ln cap="flat" w="38100">
            <a:solidFill>
              <a:srgbClr val="A8A8A8"/>
            </a:solidFill>
            <a:prstDash val="solid"/>
            <a:headEnd type="none" len="sm" w="sm"/>
            <a:tailEnd type="none" len="sm" w="sm"/>
          </a:ln>
        </p:spPr>
      </p:sp>
      <p:sp>
        <p:nvSpPr>
          <p:cNvPr name="AutoShape 11" id="11"/>
          <p:cNvSpPr/>
          <p:nvPr/>
        </p:nvSpPr>
        <p:spPr>
          <a:xfrm>
            <a:off x="4734010" y="5935950"/>
            <a:ext cx="1360069" cy="0"/>
          </a:xfrm>
          <a:prstGeom prst="line">
            <a:avLst/>
          </a:prstGeom>
          <a:ln cap="flat" w="38100">
            <a:solidFill>
              <a:srgbClr val="A8A8A8"/>
            </a:solidFill>
            <a:prstDash val="solid"/>
            <a:headEnd type="none" len="sm" w="sm"/>
            <a:tailEnd type="none" len="sm" w="sm"/>
          </a:ln>
        </p:spPr>
      </p:sp>
      <p:sp>
        <p:nvSpPr>
          <p:cNvPr name="AutoShape 12" id="12"/>
          <p:cNvSpPr/>
          <p:nvPr/>
        </p:nvSpPr>
        <p:spPr>
          <a:xfrm flipV="true">
            <a:off x="4734010" y="4101994"/>
            <a:ext cx="1360069" cy="0"/>
          </a:xfrm>
          <a:prstGeom prst="line">
            <a:avLst/>
          </a:prstGeom>
          <a:ln cap="flat" w="38100">
            <a:solidFill>
              <a:srgbClr val="A8A8A8"/>
            </a:solidFill>
            <a:prstDash val="solid"/>
            <a:headEnd type="none" len="sm" w="sm"/>
            <a:tailEnd type="none" len="sm" w="sm"/>
          </a:ln>
        </p:spPr>
      </p:sp>
      <p:sp>
        <p:nvSpPr>
          <p:cNvPr name="AutoShape 13" id="13"/>
          <p:cNvSpPr/>
          <p:nvPr/>
        </p:nvSpPr>
        <p:spPr>
          <a:xfrm flipV="true">
            <a:off x="6069892" y="4101994"/>
            <a:ext cx="0" cy="1833956"/>
          </a:xfrm>
          <a:prstGeom prst="line">
            <a:avLst/>
          </a:prstGeom>
          <a:ln cap="flat" w="38100">
            <a:solidFill>
              <a:srgbClr val="A8A8A8"/>
            </a:solidFill>
            <a:prstDash val="solid"/>
            <a:headEnd type="none" len="sm" w="sm"/>
            <a:tailEnd type="none" len="sm" w="sm"/>
          </a:ln>
        </p:spPr>
      </p:sp>
      <p:sp>
        <p:nvSpPr>
          <p:cNvPr name="AutoShape 14" id="14"/>
          <p:cNvSpPr/>
          <p:nvPr/>
        </p:nvSpPr>
        <p:spPr>
          <a:xfrm>
            <a:off x="9177190" y="2639198"/>
            <a:ext cx="1992" cy="853723"/>
          </a:xfrm>
          <a:prstGeom prst="line">
            <a:avLst/>
          </a:prstGeom>
          <a:ln cap="flat" w="38100">
            <a:solidFill>
              <a:srgbClr val="A8A8A8"/>
            </a:solidFill>
            <a:prstDash val="solid"/>
            <a:headEnd type="none" len="sm" w="sm"/>
            <a:tailEnd type="none" len="sm" w="sm"/>
          </a:ln>
        </p:spPr>
      </p:sp>
      <p:sp>
        <p:nvSpPr>
          <p:cNvPr name="AutoShape 15" id="15"/>
          <p:cNvSpPr/>
          <p:nvPr/>
        </p:nvSpPr>
        <p:spPr>
          <a:xfrm>
            <a:off x="8003402" y="1091200"/>
            <a:ext cx="3087" cy="1476861"/>
          </a:xfrm>
          <a:prstGeom prst="line">
            <a:avLst/>
          </a:prstGeom>
          <a:ln cap="flat" w="38100">
            <a:solidFill>
              <a:srgbClr val="A8A8A8"/>
            </a:solidFill>
            <a:prstDash val="solid"/>
            <a:headEnd type="none" len="sm" w="sm"/>
            <a:tailEnd type="none" len="sm" w="sm"/>
          </a:ln>
        </p:spPr>
      </p:sp>
      <p:sp>
        <p:nvSpPr>
          <p:cNvPr name="AutoShape 16" id="16"/>
          <p:cNvSpPr/>
          <p:nvPr/>
        </p:nvSpPr>
        <p:spPr>
          <a:xfrm>
            <a:off x="10233231" y="1091198"/>
            <a:ext cx="0" cy="1491622"/>
          </a:xfrm>
          <a:prstGeom prst="line">
            <a:avLst/>
          </a:prstGeom>
          <a:ln cap="flat" w="38100">
            <a:solidFill>
              <a:srgbClr val="A8A8A8"/>
            </a:solidFill>
            <a:prstDash val="solid"/>
            <a:headEnd type="none" len="sm" w="sm"/>
            <a:tailEnd type="none" len="sm" w="sm"/>
          </a:ln>
        </p:spPr>
      </p:sp>
      <p:sp>
        <p:nvSpPr>
          <p:cNvPr name="AutoShape 17" id="17"/>
          <p:cNvSpPr/>
          <p:nvPr/>
        </p:nvSpPr>
        <p:spPr>
          <a:xfrm>
            <a:off x="7992358" y="2591264"/>
            <a:ext cx="2257296" cy="0"/>
          </a:xfrm>
          <a:prstGeom prst="line">
            <a:avLst/>
          </a:prstGeom>
          <a:ln cap="flat" w="38100">
            <a:solidFill>
              <a:srgbClr val="A8A8A8"/>
            </a:solidFill>
            <a:prstDash val="solid"/>
            <a:headEnd type="none" len="sm" w="sm"/>
            <a:tailEnd type="none" len="sm" w="sm"/>
          </a:ln>
        </p:spPr>
      </p:sp>
      <p:grpSp>
        <p:nvGrpSpPr>
          <p:cNvPr name="Group 18" id="18"/>
          <p:cNvGrpSpPr/>
          <p:nvPr/>
        </p:nvGrpSpPr>
        <p:grpSpPr>
          <a:xfrm rot="5400000">
            <a:off x="4361310" y="4480457"/>
            <a:ext cx="3251586" cy="1077030"/>
            <a:chOff x="0" y="0"/>
            <a:chExt cx="830210" cy="274992"/>
          </a:xfrm>
        </p:grpSpPr>
        <p:sp>
          <p:nvSpPr>
            <p:cNvPr name="Freeform 19" id="19"/>
            <p:cNvSpPr/>
            <p:nvPr/>
          </p:nvSpPr>
          <p:spPr>
            <a:xfrm flipH="false" flipV="false" rot="0">
              <a:off x="0" y="0"/>
              <a:ext cx="830210" cy="274992"/>
            </a:xfrm>
            <a:custGeom>
              <a:avLst/>
              <a:gdLst/>
              <a:ahLst/>
              <a:cxnLst/>
              <a:rect r="r" b="b" t="t" l="l"/>
              <a:pathLst>
                <a:path h="274992" w="830210">
                  <a:moveTo>
                    <a:pt x="7143" y="0"/>
                  </a:moveTo>
                  <a:lnTo>
                    <a:pt x="823067" y="0"/>
                  </a:lnTo>
                  <a:cubicBezTo>
                    <a:pt x="824962" y="0"/>
                    <a:pt x="826779" y="753"/>
                    <a:pt x="828118" y="2092"/>
                  </a:cubicBezTo>
                  <a:cubicBezTo>
                    <a:pt x="829458" y="3432"/>
                    <a:pt x="830210" y="5248"/>
                    <a:pt x="830210" y="7143"/>
                  </a:cubicBezTo>
                  <a:lnTo>
                    <a:pt x="830210" y="267849"/>
                  </a:lnTo>
                  <a:cubicBezTo>
                    <a:pt x="830210" y="271794"/>
                    <a:pt x="827012" y="274992"/>
                    <a:pt x="823067" y="274992"/>
                  </a:cubicBezTo>
                  <a:lnTo>
                    <a:pt x="7143" y="274992"/>
                  </a:lnTo>
                  <a:cubicBezTo>
                    <a:pt x="5248" y="274992"/>
                    <a:pt x="3432" y="274240"/>
                    <a:pt x="2092" y="272900"/>
                  </a:cubicBezTo>
                  <a:cubicBezTo>
                    <a:pt x="753" y="271561"/>
                    <a:pt x="0" y="269744"/>
                    <a:pt x="0" y="267849"/>
                  </a:cubicBezTo>
                  <a:lnTo>
                    <a:pt x="0" y="7143"/>
                  </a:lnTo>
                  <a:cubicBezTo>
                    <a:pt x="0" y="3198"/>
                    <a:pt x="3198" y="0"/>
                    <a:pt x="7143" y="0"/>
                  </a:cubicBezTo>
                  <a:close/>
                </a:path>
              </a:pathLst>
            </a:custGeom>
            <a:solidFill>
              <a:srgbClr val="544246"/>
            </a:solidFill>
          </p:spPr>
        </p:sp>
        <p:sp>
          <p:nvSpPr>
            <p:cNvPr name="TextBox 20" id="20"/>
            <p:cNvSpPr txBox="true"/>
            <p:nvPr/>
          </p:nvSpPr>
          <p:spPr>
            <a:xfrm>
              <a:off x="0" y="-76200"/>
              <a:ext cx="830210" cy="351192"/>
            </a:xfrm>
            <a:prstGeom prst="rect">
              <a:avLst/>
            </a:prstGeom>
          </p:spPr>
          <p:txBody>
            <a:bodyPr anchor="ctr" rtlCol="false" tIns="50800" lIns="50800" bIns="50800" rIns="50800"/>
            <a:lstStyle/>
            <a:p>
              <a:pPr algn="ctr">
                <a:lnSpc>
                  <a:spcPts val="4199"/>
                </a:lnSpc>
              </a:pPr>
              <a:r>
                <a:rPr lang="en-US" b="true" sz="2799" spc="139">
                  <a:solidFill>
                    <a:srgbClr val="FFFFFF"/>
                  </a:solidFill>
                  <a:latin typeface="Clear Sans Bold"/>
                  <a:ea typeface="Clear Sans Bold"/>
                  <a:cs typeface="Clear Sans Bold"/>
                  <a:sym typeface="Clear Sans Bold"/>
                </a:rPr>
                <a:t>SMOTE</a:t>
              </a:r>
            </a:p>
          </p:txBody>
        </p:sp>
      </p:grpSp>
      <p:grpSp>
        <p:nvGrpSpPr>
          <p:cNvPr name="Group 21" id="21"/>
          <p:cNvGrpSpPr/>
          <p:nvPr/>
        </p:nvGrpSpPr>
        <p:grpSpPr>
          <a:xfrm rot="0">
            <a:off x="7179712" y="2130540"/>
            <a:ext cx="4002163" cy="875040"/>
            <a:chOff x="0" y="0"/>
            <a:chExt cx="1021851" cy="223419"/>
          </a:xfrm>
        </p:grpSpPr>
        <p:sp>
          <p:nvSpPr>
            <p:cNvPr name="Freeform 22" id="22"/>
            <p:cNvSpPr/>
            <p:nvPr/>
          </p:nvSpPr>
          <p:spPr>
            <a:xfrm flipH="false" flipV="false" rot="0">
              <a:off x="0" y="0"/>
              <a:ext cx="1021851" cy="223420"/>
            </a:xfrm>
            <a:custGeom>
              <a:avLst/>
              <a:gdLst/>
              <a:ahLst/>
              <a:cxnLst/>
              <a:rect r="r" b="b" t="t" l="l"/>
              <a:pathLst>
                <a:path h="223420" w="1021851">
                  <a:moveTo>
                    <a:pt x="5803" y="0"/>
                  </a:moveTo>
                  <a:lnTo>
                    <a:pt x="1016048" y="0"/>
                  </a:lnTo>
                  <a:cubicBezTo>
                    <a:pt x="1017587" y="0"/>
                    <a:pt x="1019063" y="611"/>
                    <a:pt x="1020152" y="1700"/>
                  </a:cubicBezTo>
                  <a:cubicBezTo>
                    <a:pt x="1021240" y="2788"/>
                    <a:pt x="1021851" y="4264"/>
                    <a:pt x="1021851" y="5803"/>
                  </a:cubicBezTo>
                  <a:lnTo>
                    <a:pt x="1021851" y="217616"/>
                  </a:lnTo>
                  <a:cubicBezTo>
                    <a:pt x="1021851" y="219155"/>
                    <a:pt x="1021240" y="220631"/>
                    <a:pt x="1020152" y="221720"/>
                  </a:cubicBezTo>
                  <a:cubicBezTo>
                    <a:pt x="1019063" y="222808"/>
                    <a:pt x="1017587" y="223420"/>
                    <a:pt x="1016048" y="223420"/>
                  </a:cubicBezTo>
                  <a:lnTo>
                    <a:pt x="5803" y="223420"/>
                  </a:lnTo>
                  <a:cubicBezTo>
                    <a:pt x="4264" y="223420"/>
                    <a:pt x="2788" y="222808"/>
                    <a:pt x="1700" y="221720"/>
                  </a:cubicBezTo>
                  <a:cubicBezTo>
                    <a:pt x="611" y="220631"/>
                    <a:pt x="0" y="219155"/>
                    <a:pt x="0" y="217616"/>
                  </a:cubicBezTo>
                  <a:lnTo>
                    <a:pt x="0" y="5803"/>
                  </a:lnTo>
                  <a:cubicBezTo>
                    <a:pt x="0" y="4264"/>
                    <a:pt x="611" y="2788"/>
                    <a:pt x="1700" y="1700"/>
                  </a:cubicBezTo>
                  <a:cubicBezTo>
                    <a:pt x="2788" y="611"/>
                    <a:pt x="4264" y="0"/>
                    <a:pt x="5803" y="0"/>
                  </a:cubicBezTo>
                  <a:close/>
                </a:path>
              </a:pathLst>
            </a:custGeom>
            <a:solidFill>
              <a:srgbClr val="544246"/>
            </a:solidFill>
          </p:spPr>
        </p:sp>
        <p:sp>
          <p:nvSpPr>
            <p:cNvPr name="TextBox 23" id="23"/>
            <p:cNvSpPr txBox="true"/>
            <p:nvPr/>
          </p:nvSpPr>
          <p:spPr>
            <a:xfrm>
              <a:off x="0" y="-76200"/>
              <a:ext cx="1021851" cy="299619"/>
            </a:xfrm>
            <a:prstGeom prst="rect">
              <a:avLst/>
            </a:prstGeom>
          </p:spPr>
          <p:txBody>
            <a:bodyPr anchor="ctr" rtlCol="false" tIns="50800" lIns="50800" bIns="50800" rIns="50800"/>
            <a:lstStyle/>
            <a:p>
              <a:pPr algn="ctr">
                <a:lnSpc>
                  <a:spcPts val="4199"/>
                </a:lnSpc>
              </a:pPr>
              <a:r>
                <a:rPr lang="en-US" b="true" sz="2799" spc="139">
                  <a:solidFill>
                    <a:srgbClr val="FFFFFF"/>
                  </a:solidFill>
                  <a:latin typeface="Clear Sans Bold"/>
                  <a:ea typeface="Clear Sans Bold"/>
                  <a:cs typeface="Clear Sans Bold"/>
                  <a:sym typeface="Clear Sans Bold"/>
                </a:rPr>
                <a:t>Original </a:t>
              </a:r>
            </a:p>
          </p:txBody>
        </p:sp>
      </p:grpSp>
      <p:grpSp>
        <p:nvGrpSpPr>
          <p:cNvPr name="Group 24" id="24"/>
          <p:cNvGrpSpPr/>
          <p:nvPr/>
        </p:nvGrpSpPr>
        <p:grpSpPr>
          <a:xfrm rot="0">
            <a:off x="7323653" y="7242118"/>
            <a:ext cx="4002163" cy="875040"/>
            <a:chOff x="0" y="0"/>
            <a:chExt cx="1021851" cy="223419"/>
          </a:xfrm>
        </p:grpSpPr>
        <p:sp>
          <p:nvSpPr>
            <p:cNvPr name="Freeform 25" id="25"/>
            <p:cNvSpPr/>
            <p:nvPr/>
          </p:nvSpPr>
          <p:spPr>
            <a:xfrm flipH="false" flipV="false" rot="0">
              <a:off x="0" y="0"/>
              <a:ext cx="1021851" cy="223420"/>
            </a:xfrm>
            <a:custGeom>
              <a:avLst/>
              <a:gdLst/>
              <a:ahLst/>
              <a:cxnLst/>
              <a:rect r="r" b="b" t="t" l="l"/>
              <a:pathLst>
                <a:path h="223420" w="1021851">
                  <a:moveTo>
                    <a:pt x="5803" y="0"/>
                  </a:moveTo>
                  <a:lnTo>
                    <a:pt x="1016048" y="0"/>
                  </a:lnTo>
                  <a:cubicBezTo>
                    <a:pt x="1017587" y="0"/>
                    <a:pt x="1019063" y="611"/>
                    <a:pt x="1020152" y="1700"/>
                  </a:cubicBezTo>
                  <a:cubicBezTo>
                    <a:pt x="1021240" y="2788"/>
                    <a:pt x="1021851" y="4264"/>
                    <a:pt x="1021851" y="5803"/>
                  </a:cubicBezTo>
                  <a:lnTo>
                    <a:pt x="1021851" y="217616"/>
                  </a:lnTo>
                  <a:cubicBezTo>
                    <a:pt x="1021851" y="219155"/>
                    <a:pt x="1021240" y="220631"/>
                    <a:pt x="1020152" y="221720"/>
                  </a:cubicBezTo>
                  <a:cubicBezTo>
                    <a:pt x="1019063" y="222808"/>
                    <a:pt x="1017587" y="223420"/>
                    <a:pt x="1016048" y="223420"/>
                  </a:cubicBezTo>
                  <a:lnTo>
                    <a:pt x="5803" y="223420"/>
                  </a:lnTo>
                  <a:cubicBezTo>
                    <a:pt x="4264" y="223420"/>
                    <a:pt x="2788" y="222808"/>
                    <a:pt x="1700" y="221720"/>
                  </a:cubicBezTo>
                  <a:cubicBezTo>
                    <a:pt x="611" y="220631"/>
                    <a:pt x="0" y="219155"/>
                    <a:pt x="0" y="217616"/>
                  </a:cubicBezTo>
                  <a:lnTo>
                    <a:pt x="0" y="5803"/>
                  </a:lnTo>
                  <a:cubicBezTo>
                    <a:pt x="0" y="4264"/>
                    <a:pt x="611" y="2788"/>
                    <a:pt x="1700" y="1700"/>
                  </a:cubicBezTo>
                  <a:cubicBezTo>
                    <a:pt x="2788" y="611"/>
                    <a:pt x="4264" y="0"/>
                    <a:pt x="5803" y="0"/>
                  </a:cubicBezTo>
                  <a:close/>
                </a:path>
              </a:pathLst>
            </a:custGeom>
            <a:solidFill>
              <a:srgbClr val="544246"/>
            </a:solidFill>
          </p:spPr>
        </p:sp>
        <p:sp>
          <p:nvSpPr>
            <p:cNvPr name="TextBox 26" id="26"/>
            <p:cNvSpPr txBox="true"/>
            <p:nvPr/>
          </p:nvSpPr>
          <p:spPr>
            <a:xfrm>
              <a:off x="0" y="-76200"/>
              <a:ext cx="1021851" cy="299619"/>
            </a:xfrm>
            <a:prstGeom prst="rect">
              <a:avLst/>
            </a:prstGeom>
          </p:spPr>
          <p:txBody>
            <a:bodyPr anchor="ctr" rtlCol="false" tIns="50800" lIns="50800" bIns="50800" rIns="50800"/>
            <a:lstStyle/>
            <a:p>
              <a:pPr algn="ctr">
                <a:lnSpc>
                  <a:spcPts val="4199"/>
                </a:lnSpc>
              </a:pPr>
              <a:r>
                <a:rPr lang="en-US" b="true" sz="2799" spc="139">
                  <a:solidFill>
                    <a:srgbClr val="FFFFFF"/>
                  </a:solidFill>
                  <a:latin typeface="Clear Sans Bold"/>
                  <a:ea typeface="Clear Sans Bold"/>
                  <a:cs typeface="Clear Sans Bold"/>
                  <a:sym typeface="Clear Sans Bold"/>
                </a:rPr>
                <a:t>UPSAMPLING</a:t>
              </a:r>
            </a:p>
          </p:txBody>
        </p:sp>
      </p:grpSp>
      <p:grpSp>
        <p:nvGrpSpPr>
          <p:cNvPr name="Group 27" id="27"/>
          <p:cNvGrpSpPr/>
          <p:nvPr/>
        </p:nvGrpSpPr>
        <p:grpSpPr>
          <a:xfrm rot="0">
            <a:off x="9769325" y="528428"/>
            <a:ext cx="4002163" cy="997238"/>
            <a:chOff x="0" y="0"/>
            <a:chExt cx="1021851" cy="254619"/>
          </a:xfrm>
        </p:grpSpPr>
        <p:sp>
          <p:nvSpPr>
            <p:cNvPr name="Freeform 28" id="28"/>
            <p:cNvSpPr/>
            <p:nvPr/>
          </p:nvSpPr>
          <p:spPr>
            <a:xfrm flipH="false" flipV="false" rot="0">
              <a:off x="0" y="0"/>
              <a:ext cx="1021851" cy="254619"/>
            </a:xfrm>
            <a:custGeom>
              <a:avLst/>
              <a:gdLst/>
              <a:ahLst/>
              <a:cxnLst/>
              <a:rect r="r" b="b" t="t" l="l"/>
              <a:pathLst>
                <a:path h="254619" w="1021851">
                  <a:moveTo>
                    <a:pt x="5803" y="0"/>
                  </a:moveTo>
                  <a:lnTo>
                    <a:pt x="1016048" y="0"/>
                  </a:lnTo>
                  <a:cubicBezTo>
                    <a:pt x="1017587" y="0"/>
                    <a:pt x="1019063" y="611"/>
                    <a:pt x="1020152" y="1700"/>
                  </a:cubicBezTo>
                  <a:cubicBezTo>
                    <a:pt x="1021240" y="2788"/>
                    <a:pt x="1021851" y="4264"/>
                    <a:pt x="1021851" y="5803"/>
                  </a:cubicBezTo>
                  <a:lnTo>
                    <a:pt x="1021851" y="248816"/>
                  </a:lnTo>
                  <a:cubicBezTo>
                    <a:pt x="1021851" y="250355"/>
                    <a:pt x="1021240" y="251831"/>
                    <a:pt x="1020152" y="252920"/>
                  </a:cubicBezTo>
                  <a:cubicBezTo>
                    <a:pt x="1019063" y="254008"/>
                    <a:pt x="1017587" y="254619"/>
                    <a:pt x="1016048" y="254619"/>
                  </a:cubicBezTo>
                  <a:lnTo>
                    <a:pt x="5803" y="254619"/>
                  </a:lnTo>
                  <a:cubicBezTo>
                    <a:pt x="4264" y="254619"/>
                    <a:pt x="2788" y="254008"/>
                    <a:pt x="1700" y="252920"/>
                  </a:cubicBezTo>
                  <a:cubicBezTo>
                    <a:pt x="611" y="251831"/>
                    <a:pt x="0" y="250355"/>
                    <a:pt x="0" y="248816"/>
                  </a:cubicBezTo>
                  <a:lnTo>
                    <a:pt x="0" y="5803"/>
                  </a:lnTo>
                  <a:cubicBezTo>
                    <a:pt x="0" y="4264"/>
                    <a:pt x="611" y="2788"/>
                    <a:pt x="1700" y="1700"/>
                  </a:cubicBezTo>
                  <a:cubicBezTo>
                    <a:pt x="2788" y="611"/>
                    <a:pt x="4264" y="0"/>
                    <a:pt x="5803" y="0"/>
                  </a:cubicBezTo>
                  <a:close/>
                </a:path>
              </a:pathLst>
            </a:custGeom>
            <a:gradFill rotWithShape="true">
              <a:gsLst>
                <a:gs pos="0">
                  <a:srgbClr val="CDFFD8">
                    <a:alpha val="100000"/>
                  </a:srgbClr>
                </a:gs>
                <a:gs pos="100000">
                  <a:srgbClr val="94B9FF">
                    <a:alpha val="100000"/>
                  </a:srgbClr>
                </a:gs>
              </a:gsLst>
              <a:lin ang="0"/>
            </a:gradFill>
          </p:spPr>
        </p:sp>
        <p:sp>
          <p:nvSpPr>
            <p:cNvPr name="TextBox 29" id="29"/>
            <p:cNvSpPr txBox="true"/>
            <p:nvPr/>
          </p:nvSpPr>
          <p:spPr>
            <a:xfrm>
              <a:off x="0" y="-66675"/>
              <a:ext cx="1021851" cy="321294"/>
            </a:xfrm>
            <a:prstGeom prst="rect">
              <a:avLst/>
            </a:prstGeom>
          </p:spPr>
          <p:txBody>
            <a:bodyPr anchor="ctr" rtlCol="false" tIns="50800" lIns="50800" bIns="50800" rIns="50800"/>
            <a:lstStyle/>
            <a:p>
              <a:pPr algn="ctr">
                <a:lnSpc>
                  <a:spcPts val="3599"/>
                </a:lnSpc>
              </a:pPr>
              <a:r>
                <a:rPr lang="en-US" b="true" sz="2399" spc="119">
                  <a:solidFill>
                    <a:srgbClr val="000000"/>
                  </a:solidFill>
                  <a:latin typeface="Clear Sans Bold"/>
                  <a:ea typeface="Clear Sans Bold"/>
                  <a:cs typeface="Clear Sans Bold"/>
                  <a:sym typeface="Clear Sans Bold"/>
                </a:rPr>
                <a:t>With Hyper-Parameter Tuning</a:t>
              </a:r>
            </a:p>
          </p:txBody>
        </p:sp>
      </p:grpSp>
      <p:grpSp>
        <p:nvGrpSpPr>
          <p:cNvPr name="Group 30" id="30"/>
          <p:cNvGrpSpPr/>
          <p:nvPr/>
        </p:nvGrpSpPr>
        <p:grpSpPr>
          <a:xfrm rot="0">
            <a:off x="4321504" y="528428"/>
            <a:ext cx="4002163" cy="997238"/>
            <a:chOff x="0" y="0"/>
            <a:chExt cx="1021851" cy="254619"/>
          </a:xfrm>
        </p:grpSpPr>
        <p:sp>
          <p:nvSpPr>
            <p:cNvPr name="Freeform 31" id="31"/>
            <p:cNvSpPr/>
            <p:nvPr/>
          </p:nvSpPr>
          <p:spPr>
            <a:xfrm flipH="false" flipV="false" rot="0">
              <a:off x="0" y="0"/>
              <a:ext cx="1021851" cy="254619"/>
            </a:xfrm>
            <a:custGeom>
              <a:avLst/>
              <a:gdLst/>
              <a:ahLst/>
              <a:cxnLst/>
              <a:rect r="r" b="b" t="t" l="l"/>
              <a:pathLst>
                <a:path h="254619" w="1021851">
                  <a:moveTo>
                    <a:pt x="5803" y="0"/>
                  </a:moveTo>
                  <a:lnTo>
                    <a:pt x="1016048" y="0"/>
                  </a:lnTo>
                  <a:cubicBezTo>
                    <a:pt x="1017587" y="0"/>
                    <a:pt x="1019063" y="611"/>
                    <a:pt x="1020152" y="1700"/>
                  </a:cubicBezTo>
                  <a:cubicBezTo>
                    <a:pt x="1021240" y="2788"/>
                    <a:pt x="1021851" y="4264"/>
                    <a:pt x="1021851" y="5803"/>
                  </a:cubicBezTo>
                  <a:lnTo>
                    <a:pt x="1021851" y="248816"/>
                  </a:lnTo>
                  <a:cubicBezTo>
                    <a:pt x="1021851" y="250355"/>
                    <a:pt x="1021240" y="251831"/>
                    <a:pt x="1020152" y="252920"/>
                  </a:cubicBezTo>
                  <a:cubicBezTo>
                    <a:pt x="1019063" y="254008"/>
                    <a:pt x="1017587" y="254619"/>
                    <a:pt x="1016048" y="254619"/>
                  </a:cubicBezTo>
                  <a:lnTo>
                    <a:pt x="5803" y="254619"/>
                  </a:lnTo>
                  <a:cubicBezTo>
                    <a:pt x="4264" y="254619"/>
                    <a:pt x="2788" y="254008"/>
                    <a:pt x="1700" y="252920"/>
                  </a:cubicBezTo>
                  <a:cubicBezTo>
                    <a:pt x="611" y="251831"/>
                    <a:pt x="0" y="250355"/>
                    <a:pt x="0" y="248816"/>
                  </a:cubicBezTo>
                  <a:lnTo>
                    <a:pt x="0" y="5803"/>
                  </a:lnTo>
                  <a:cubicBezTo>
                    <a:pt x="0" y="4264"/>
                    <a:pt x="611" y="2788"/>
                    <a:pt x="1700" y="1700"/>
                  </a:cubicBezTo>
                  <a:cubicBezTo>
                    <a:pt x="2788" y="611"/>
                    <a:pt x="4264" y="0"/>
                    <a:pt x="5803" y="0"/>
                  </a:cubicBezTo>
                  <a:close/>
                </a:path>
              </a:pathLst>
            </a:custGeom>
            <a:gradFill rotWithShape="true">
              <a:gsLst>
                <a:gs pos="0">
                  <a:srgbClr val="A6A6A6">
                    <a:alpha val="100000"/>
                  </a:srgbClr>
                </a:gs>
                <a:gs pos="100000">
                  <a:srgbClr val="FFFFFF">
                    <a:alpha val="100000"/>
                  </a:srgbClr>
                </a:gs>
              </a:gsLst>
              <a:lin ang="0"/>
            </a:gradFill>
          </p:spPr>
        </p:sp>
        <p:sp>
          <p:nvSpPr>
            <p:cNvPr name="TextBox 32" id="32"/>
            <p:cNvSpPr txBox="true"/>
            <p:nvPr/>
          </p:nvSpPr>
          <p:spPr>
            <a:xfrm>
              <a:off x="0" y="-66675"/>
              <a:ext cx="1021851" cy="321294"/>
            </a:xfrm>
            <a:prstGeom prst="rect">
              <a:avLst/>
            </a:prstGeom>
          </p:spPr>
          <p:txBody>
            <a:bodyPr anchor="ctr" rtlCol="false" tIns="50800" lIns="50800" bIns="50800" rIns="50800"/>
            <a:lstStyle/>
            <a:p>
              <a:pPr algn="ctr">
                <a:lnSpc>
                  <a:spcPts val="3599"/>
                </a:lnSpc>
              </a:pPr>
              <a:r>
                <a:rPr lang="en-US" b="true" sz="2399" spc="119">
                  <a:solidFill>
                    <a:srgbClr val="000000"/>
                  </a:solidFill>
                  <a:latin typeface="Clear Sans Bold"/>
                  <a:ea typeface="Clear Sans Bold"/>
                  <a:cs typeface="Clear Sans Bold"/>
                  <a:sym typeface="Clear Sans Bold"/>
                </a:rPr>
                <a:t>Without Hyper-Parameter Tuning</a:t>
              </a:r>
            </a:p>
          </p:txBody>
        </p:sp>
      </p:grpSp>
      <p:grpSp>
        <p:nvGrpSpPr>
          <p:cNvPr name="Group 33" id="33"/>
          <p:cNvGrpSpPr/>
          <p:nvPr/>
        </p:nvGrpSpPr>
        <p:grpSpPr>
          <a:xfrm rot="0">
            <a:off x="10047563" y="8883532"/>
            <a:ext cx="4002163" cy="997238"/>
            <a:chOff x="0" y="0"/>
            <a:chExt cx="1021851" cy="254619"/>
          </a:xfrm>
        </p:grpSpPr>
        <p:sp>
          <p:nvSpPr>
            <p:cNvPr name="Freeform 34" id="34"/>
            <p:cNvSpPr/>
            <p:nvPr/>
          </p:nvSpPr>
          <p:spPr>
            <a:xfrm flipH="false" flipV="false" rot="0">
              <a:off x="0" y="0"/>
              <a:ext cx="1021851" cy="254619"/>
            </a:xfrm>
            <a:custGeom>
              <a:avLst/>
              <a:gdLst/>
              <a:ahLst/>
              <a:cxnLst/>
              <a:rect r="r" b="b" t="t" l="l"/>
              <a:pathLst>
                <a:path h="254619" w="1021851">
                  <a:moveTo>
                    <a:pt x="5803" y="0"/>
                  </a:moveTo>
                  <a:lnTo>
                    <a:pt x="1016048" y="0"/>
                  </a:lnTo>
                  <a:cubicBezTo>
                    <a:pt x="1017587" y="0"/>
                    <a:pt x="1019063" y="611"/>
                    <a:pt x="1020152" y="1700"/>
                  </a:cubicBezTo>
                  <a:cubicBezTo>
                    <a:pt x="1021240" y="2788"/>
                    <a:pt x="1021851" y="4264"/>
                    <a:pt x="1021851" y="5803"/>
                  </a:cubicBezTo>
                  <a:lnTo>
                    <a:pt x="1021851" y="248816"/>
                  </a:lnTo>
                  <a:cubicBezTo>
                    <a:pt x="1021851" y="250355"/>
                    <a:pt x="1021240" y="251831"/>
                    <a:pt x="1020152" y="252920"/>
                  </a:cubicBezTo>
                  <a:cubicBezTo>
                    <a:pt x="1019063" y="254008"/>
                    <a:pt x="1017587" y="254619"/>
                    <a:pt x="1016048" y="254619"/>
                  </a:cubicBezTo>
                  <a:lnTo>
                    <a:pt x="5803" y="254619"/>
                  </a:lnTo>
                  <a:cubicBezTo>
                    <a:pt x="4264" y="254619"/>
                    <a:pt x="2788" y="254008"/>
                    <a:pt x="1700" y="252920"/>
                  </a:cubicBezTo>
                  <a:cubicBezTo>
                    <a:pt x="611" y="251831"/>
                    <a:pt x="0" y="250355"/>
                    <a:pt x="0" y="248816"/>
                  </a:cubicBezTo>
                  <a:lnTo>
                    <a:pt x="0" y="5803"/>
                  </a:lnTo>
                  <a:cubicBezTo>
                    <a:pt x="0" y="4264"/>
                    <a:pt x="611" y="2788"/>
                    <a:pt x="1700" y="1700"/>
                  </a:cubicBezTo>
                  <a:cubicBezTo>
                    <a:pt x="2788" y="611"/>
                    <a:pt x="4264" y="0"/>
                    <a:pt x="5803" y="0"/>
                  </a:cubicBezTo>
                  <a:close/>
                </a:path>
              </a:pathLst>
            </a:custGeom>
            <a:gradFill rotWithShape="true">
              <a:gsLst>
                <a:gs pos="0">
                  <a:srgbClr val="CDFFD8">
                    <a:alpha val="100000"/>
                  </a:srgbClr>
                </a:gs>
                <a:gs pos="100000">
                  <a:srgbClr val="94B9FF">
                    <a:alpha val="100000"/>
                  </a:srgbClr>
                </a:gs>
              </a:gsLst>
              <a:lin ang="0"/>
            </a:gradFill>
          </p:spPr>
        </p:sp>
        <p:sp>
          <p:nvSpPr>
            <p:cNvPr name="TextBox 35" id="35"/>
            <p:cNvSpPr txBox="true"/>
            <p:nvPr/>
          </p:nvSpPr>
          <p:spPr>
            <a:xfrm>
              <a:off x="0" y="-66675"/>
              <a:ext cx="1021851" cy="321294"/>
            </a:xfrm>
            <a:prstGeom prst="rect">
              <a:avLst/>
            </a:prstGeom>
          </p:spPr>
          <p:txBody>
            <a:bodyPr anchor="ctr" rtlCol="false" tIns="50800" lIns="50800" bIns="50800" rIns="50800"/>
            <a:lstStyle/>
            <a:p>
              <a:pPr algn="ctr">
                <a:lnSpc>
                  <a:spcPts val="3599"/>
                </a:lnSpc>
              </a:pPr>
              <a:r>
                <a:rPr lang="en-US" b="true" sz="2399" spc="119">
                  <a:solidFill>
                    <a:srgbClr val="000000"/>
                  </a:solidFill>
                  <a:latin typeface="Clear Sans Bold"/>
                  <a:ea typeface="Clear Sans Bold"/>
                  <a:cs typeface="Clear Sans Bold"/>
                  <a:sym typeface="Clear Sans Bold"/>
                </a:rPr>
                <a:t>With Hyper-Parameter Tuning</a:t>
              </a:r>
            </a:p>
          </p:txBody>
        </p:sp>
      </p:grpSp>
      <p:grpSp>
        <p:nvGrpSpPr>
          <p:cNvPr name="Group 36" id="36"/>
          <p:cNvGrpSpPr/>
          <p:nvPr/>
        </p:nvGrpSpPr>
        <p:grpSpPr>
          <a:xfrm rot="0">
            <a:off x="4599742" y="8883532"/>
            <a:ext cx="4002163" cy="997238"/>
            <a:chOff x="0" y="0"/>
            <a:chExt cx="1021851" cy="254619"/>
          </a:xfrm>
        </p:grpSpPr>
        <p:sp>
          <p:nvSpPr>
            <p:cNvPr name="Freeform 37" id="37"/>
            <p:cNvSpPr/>
            <p:nvPr/>
          </p:nvSpPr>
          <p:spPr>
            <a:xfrm flipH="false" flipV="false" rot="0">
              <a:off x="0" y="0"/>
              <a:ext cx="1021851" cy="254619"/>
            </a:xfrm>
            <a:custGeom>
              <a:avLst/>
              <a:gdLst/>
              <a:ahLst/>
              <a:cxnLst/>
              <a:rect r="r" b="b" t="t" l="l"/>
              <a:pathLst>
                <a:path h="254619" w="1021851">
                  <a:moveTo>
                    <a:pt x="5803" y="0"/>
                  </a:moveTo>
                  <a:lnTo>
                    <a:pt x="1016048" y="0"/>
                  </a:lnTo>
                  <a:cubicBezTo>
                    <a:pt x="1017587" y="0"/>
                    <a:pt x="1019063" y="611"/>
                    <a:pt x="1020152" y="1700"/>
                  </a:cubicBezTo>
                  <a:cubicBezTo>
                    <a:pt x="1021240" y="2788"/>
                    <a:pt x="1021851" y="4264"/>
                    <a:pt x="1021851" y="5803"/>
                  </a:cubicBezTo>
                  <a:lnTo>
                    <a:pt x="1021851" y="248816"/>
                  </a:lnTo>
                  <a:cubicBezTo>
                    <a:pt x="1021851" y="250355"/>
                    <a:pt x="1021240" y="251831"/>
                    <a:pt x="1020152" y="252920"/>
                  </a:cubicBezTo>
                  <a:cubicBezTo>
                    <a:pt x="1019063" y="254008"/>
                    <a:pt x="1017587" y="254619"/>
                    <a:pt x="1016048" y="254619"/>
                  </a:cubicBezTo>
                  <a:lnTo>
                    <a:pt x="5803" y="254619"/>
                  </a:lnTo>
                  <a:cubicBezTo>
                    <a:pt x="4264" y="254619"/>
                    <a:pt x="2788" y="254008"/>
                    <a:pt x="1700" y="252920"/>
                  </a:cubicBezTo>
                  <a:cubicBezTo>
                    <a:pt x="611" y="251831"/>
                    <a:pt x="0" y="250355"/>
                    <a:pt x="0" y="248816"/>
                  </a:cubicBezTo>
                  <a:lnTo>
                    <a:pt x="0" y="5803"/>
                  </a:lnTo>
                  <a:cubicBezTo>
                    <a:pt x="0" y="4264"/>
                    <a:pt x="611" y="2788"/>
                    <a:pt x="1700" y="1700"/>
                  </a:cubicBezTo>
                  <a:cubicBezTo>
                    <a:pt x="2788" y="611"/>
                    <a:pt x="4264" y="0"/>
                    <a:pt x="5803" y="0"/>
                  </a:cubicBezTo>
                  <a:close/>
                </a:path>
              </a:pathLst>
            </a:custGeom>
            <a:gradFill rotWithShape="true">
              <a:gsLst>
                <a:gs pos="0">
                  <a:srgbClr val="A6A6A6">
                    <a:alpha val="100000"/>
                  </a:srgbClr>
                </a:gs>
                <a:gs pos="100000">
                  <a:srgbClr val="FFFFFF">
                    <a:alpha val="100000"/>
                  </a:srgbClr>
                </a:gs>
              </a:gsLst>
              <a:lin ang="0"/>
            </a:gradFill>
          </p:spPr>
        </p:sp>
        <p:sp>
          <p:nvSpPr>
            <p:cNvPr name="TextBox 38" id="38"/>
            <p:cNvSpPr txBox="true"/>
            <p:nvPr/>
          </p:nvSpPr>
          <p:spPr>
            <a:xfrm>
              <a:off x="0" y="-66675"/>
              <a:ext cx="1021851" cy="321294"/>
            </a:xfrm>
            <a:prstGeom prst="rect">
              <a:avLst/>
            </a:prstGeom>
          </p:spPr>
          <p:txBody>
            <a:bodyPr anchor="ctr" rtlCol="false" tIns="50800" lIns="50800" bIns="50800" rIns="50800"/>
            <a:lstStyle/>
            <a:p>
              <a:pPr algn="ctr">
                <a:lnSpc>
                  <a:spcPts val="3599"/>
                </a:lnSpc>
              </a:pPr>
              <a:r>
                <a:rPr lang="en-US" b="true" sz="2399" spc="119">
                  <a:solidFill>
                    <a:srgbClr val="000000"/>
                  </a:solidFill>
                  <a:latin typeface="Clear Sans Bold"/>
                  <a:ea typeface="Clear Sans Bold"/>
                  <a:cs typeface="Clear Sans Bold"/>
                  <a:sym typeface="Clear Sans Bold"/>
                </a:rPr>
                <a:t>Without Hyper-Parameter Tuning</a:t>
              </a:r>
            </a:p>
          </p:txBody>
        </p:sp>
      </p:grpSp>
      <p:grpSp>
        <p:nvGrpSpPr>
          <p:cNvPr name="Group 39" id="39"/>
          <p:cNvGrpSpPr/>
          <p:nvPr/>
        </p:nvGrpSpPr>
        <p:grpSpPr>
          <a:xfrm rot="0">
            <a:off x="731848" y="5143500"/>
            <a:ext cx="4002163" cy="997238"/>
            <a:chOff x="0" y="0"/>
            <a:chExt cx="1021851" cy="254619"/>
          </a:xfrm>
        </p:grpSpPr>
        <p:sp>
          <p:nvSpPr>
            <p:cNvPr name="Freeform 40" id="40"/>
            <p:cNvSpPr/>
            <p:nvPr/>
          </p:nvSpPr>
          <p:spPr>
            <a:xfrm flipH="false" flipV="false" rot="0">
              <a:off x="0" y="0"/>
              <a:ext cx="1021851" cy="254619"/>
            </a:xfrm>
            <a:custGeom>
              <a:avLst/>
              <a:gdLst/>
              <a:ahLst/>
              <a:cxnLst/>
              <a:rect r="r" b="b" t="t" l="l"/>
              <a:pathLst>
                <a:path h="254619" w="1021851">
                  <a:moveTo>
                    <a:pt x="5803" y="0"/>
                  </a:moveTo>
                  <a:lnTo>
                    <a:pt x="1016048" y="0"/>
                  </a:lnTo>
                  <a:cubicBezTo>
                    <a:pt x="1017587" y="0"/>
                    <a:pt x="1019063" y="611"/>
                    <a:pt x="1020152" y="1700"/>
                  </a:cubicBezTo>
                  <a:cubicBezTo>
                    <a:pt x="1021240" y="2788"/>
                    <a:pt x="1021851" y="4264"/>
                    <a:pt x="1021851" y="5803"/>
                  </a:cubicBezTo>
                  <a:lnTo>
                    <a:pt x="1021851" y="248816"/>
                  </a:lnTo>
                  <a:cubicBezTo>
                    <a:pt x="1021851" y="250355"/>
                    <a:pt x="1021240" y="251831"/>
                    <a:pt x="1020152" y="252920"/>
                  </a:cubicBezTo>
                  <a:cubicBezTo>
                    <a:pt x="1019063" y="254008"/>
                    <a:pt x="1017587" y="254619"/>
                    <a:pt x="1016048" y="254619"/>
                  </a:cubicBezTo>
                  <a:lnTo>
                    <a:pt x="5803" y="254619"/>
                  </a:lnTo>
                  <a:cubicBezTo>
                    <a:pt x="4264" y="254619"/>
                    <a:pt x="2788" y="254008"/>
                    <a:pt x="1700" y="252920"/>
                  </a:cubicBezTo>
                  <a:cubicBezTo>
                    <a:pt x="611" y="251831"/>
                    <a:pt x="0" y="250355"/>
                    <a:pt x="0" y="248816"/>
                  </a:cubicBezTo>
                  <a:lnTo>
                    <a:pt x="0" y="5803"/>
                  </a:lnTo>
                  <a:cubicBezTo>
                    <a:pt x="0" y="4264"/>
                    <a:pt x="611" y="2788"/>
                    <a:pt x="1700" y="1700"/>
                  </a:cubicBezTo>
                  <a:cubicBezTo>
                    <a:pt x="2788" y="611"/>
                    <a:pt x="4264" y="0"/>
                    <a:pt x="5803" y="0"/>
                  </a:cubicBezTo>
                  <a:close/>
                </a:path>
              </a:pathLst>
            </a:custGeom>
            <a:gradFill rotWithShape="true">
              <a:gsLst>
                <a:gs pos="0">
                  <a:srgbClr val="A6A6A6">
                    <a:alpha val="100000"/>
                  </a:srgbClr>
                </a:gs>
                <a:gs pos="100000">
                  <a:srgbClr val="FFFFFF">
                    <a:alpha val="100000"/>
                  </a:srgbClr>
                </a:gs>
              </a:gsLst>
              <a:lin ang="0"/>
            </a:gradFill>
          </p:spPr>
        </p:sp>
        <p:sp>
          <p:nvSpPr>
            <p:cNvPr name="TextBox 41" id="41"/>
            <p:cNvSpPr txBox="true"/>
            <p:nvPr/>
          </p:nvSpPr>
          <p:spPr>
            <a:xfrm>
              <a:off x="0" y="-66675"/>
              <a:ext cx="1021851" cy="321294"/>
            </a:xfrm>
            <a:prstGeom prst="rect">
              <a:avLst/>
            </a:prstGeom>
          </p:spPr>
          <p:txBody>
            <a:bodyPr anchor="ctr" rtlCol="false" tIns="50800" lIns="50800" bIns="50800" rIns="50800"/>
            <a:lstStyle/>
            <a:p>
              <a:pPr algn="ctr">
                <a:lnSpc>
                  <a:spcPts val="3599"/>
                </a:lnSpc>
              </a:pPr>
              <a:r>
                <a:rPr lang="en-US" b="true" sz="2399" spc="119">
                  <a:solidFill>
                    <a:srgbClr val="000000"/>
                  </a:solidFill>
                  <a:latin typeface="Clear Sans Bold"/>
                  <a:ea typeface="Clear Sans Bold"/>
                  <a:cs typeface="Clear Sans Bold"/>
                  <a:sym typeface="Clear Sans Bold"/>
                </a:rPr>
                <a:t>Without Hyper-Parameter Tuning</a:t>
              </a:r>
            </a:p>
          </p:txBody>
        </p:sp>
      </p:grpSp>
      <p:grpSp>
        <p:nvGrpSpPr>
          <p:cNvPr name="Group 42" id="42"/>
          <p:cNvGrpSpPr/>
          <p:nvPr/>
        </p:nvGrpSpPr>
        <p:grpSpPr>
          <a:xfrm rot="0">
            <a:off x="781293" y="3542277"/>
            <a:ext cx="4002163" cy="997238"/>
            <a:chOff x="0" y="0"/>
            <a:chExt cx="1021851" cy="254619"/>
          </a:xfrm>
        </p:grpSpPr>
        <p:sp>
          <p:nvSpPr>
            <p:cNvPr name="Freeform 43" id="43"/>
            <p:cNvSpPr/>
            <p:nvPr/>
          </p:nvSpPr>
          <p:spPr>
            <a:xfrm flipH="false" flipV="false" rot="0">
              <a:off x="0" y="0"/>
              <a:ext cx="1021851" cy="254619"/>
            </a:xfrm>
            <a:custGeom>
              <a:avLst/>
              <a:gdLst/>
              <a:ahLst/>
              <a:cxnLst/>
              <a:rect r="r" b="b" t="t" l="l"/>
              <a:pathLst>
                <a:path h="254619" w="1021851">
                  <a:moveTo>
                    <a:pt x="5803" y="0"/>
                  </a:moveTo>
                  <a:lnTo>
                    <a:pt x="1016048" y="0"/>
                  </a:lnTo>
                  <a:cubicBezTo>
                    <a:pt x="1017587" y="0"/>
                    <a:pt x="1019063" y="611"/>
                    <a:pt x="1020152" y="1700"/>
                  </a:cubicBezTo>
                  <a:cubicBezTo>
                    <a:pt x="1021240" y="2788"/>
                    <a:pt x="1021851" y="4264"/>
                    <a:pt x="1021851" y="5803"/>
                  </a:cubicBezTo>
                  <a:lnTo>
                    <a:pt x="1021851" y="248816"/>
                  </a:lnTo>
                  <a:cubicBezTo>
                    <a:pt x="1021851" y="250355"/>
                    <a:pt x="1021240" y="251831"/>
                    <a:pt x="1020152" y="252920"/>
                  </a:cubicBezTo>
                  <a:cubicBezTo>
                    <a:pt x="1019063" y="254008"/>
                    <a:pt x="1017587" y="254619"/>
                    <a:pt x="1016048" y="254619"/>
                  </a:cubicBezTo>
                  <a:lnTo>
                    <a:pt x="5803" y="254619"/>
                  </a:lnTo>
                  <a:cubicBezTo>
                    <a:pt x="4264" y="254619"/>
                    <a:pt x="2788" y="254008"/>
                    <a:pt x="1700" y="252920"/>
                  </a:cubicBezTo>
                  <a:cubicBezTo>
                    <a:pt x="611" y="251831"/>
                    <a:pt x="0" y="250355"/>
                    <a:pt x="0" y="248816"/>
                  </a:cubicBezTo>
                  <a:lnTo>
                    <a:pt x="0" y="5803"/>
                  </a:lnTo>
                  <a:cubicBezTo>
                    <a:pt x="0" y="4264"/>
                    <a:pt x="611" y="2788"/>
                    <a:pt x="1700" y="1700"/>
                  </a:cubicBezTo>
                  <a:cubicBezTo>
                    <a:pt x="2788" y="611"/>
                    <a:pt x="4264" y="0"/>
                    <a:pt x="5803" y="0"/>
                  </a:cubicBezTo>
                  <a:close/>
                </a:path>
              </a:pathLst>
            </a:custGeom>
            <a:gradFill rotWithShape="true">
              <a:gsLst>
                <a:gs pos="0">
                  <a:srgbClr val="CDFFD8">
                    <a:alpha val="100000"/>
                  </a:srgbClr>
                </a:gs>
                <a:gs pos="100000">
                  <a:srgbClr val="94B9FF">
                    <a:alpha val="100000"/>
                  </a:srgbClr>
                </a:gs>
              </a:gsLst>
              <a:lin ang="0"/>
            </a:gradFill>
          </p:spPr>
        </p:sp>
        <p:sp>
          <p:nvSpPr>
            <p:cNvPr name="TextBox 44" id="44"/>
            <p:cNvSpPr txBox="true"/>
            <p:nvPr/>
          </p:nvSpPr>
          <p:spPr>
            <a:xfrm>
              <a:off x="0" y="-66675"/>
              <a:ext cx="1021851" cy="321294"/>
            </a:xfrm>
            <a:prstGeom prst="rect">
              <a:avLst/>
            </a:prstGeom>
          </p:spPr>
          <p:txBody>
            <a:bodyPr anchor="ctr" rtlCol="false" tIns="50800" lIns="50800" bIns="50800" rIns="50800"/>
            <a:lstStyle/>
            <a:p>
              <a:pPr algn="ctr">
                <a:lnSpc>
                  <a:spcPts val="3599"/>
                </a:lnSpc>
              </a:pPr>
              <a:r>
                <a:rPr lang="en-US" b="true" sz="2399" spc="119">
                  <a:solidFill>
                    <a:srgbClr val="000000"/>
                  </a:solidFill>
                  <a:latin typeface="Clear Sans Bold"/>
                  <a:ea typeface="Clear Sans Bold"/>
                  <a:cs typeface="Clear Sans Bold"/>
                  <a:sym typeface="Clear Sans Bold"/>
                </a:rPr>
                <a:t>With Hyper-Parameter Tuning</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DD8CE"/>
        </a:solidFill>
      </p:bgPr>
    </p:bg>
    <p:spTree>
      <p:nvGrpSpPr>
        <p:cNvPr id="1" name=""/>
        <p:cNvGrpSpPr/>
        <p:nvPr/>
      </p:nvGrpSpPr>
      <p:grpSpPr>
        <a:xfrm>
          <a:off x="0" y="0"/>
          <a:ext cx="0" cy="0"/>
          <a:chOff x="0" y="0"/>
          <a:chExt cx="0" cy="0"/>
        </a:xfrm>
      </p:grpSpPr>
      <p:grpSp>
        <p:nvGrpSpPr>
          <p:cNvPr name="Group 2" id="2"/>
          <p:cNvGrpSpPr/>
          <p:nvPr/>
        </p:nvGrpSpPr>
        <p:grpSpPr>
          <a:xfrm rot="0">
            <a:off x="-2489596" y="3139800"/>
            <a:ext cx="7067563" cy="6821533"/>
            <a:chOff x="0" y="0"/>
            <a:chExt cx="1861416" cy="1796618"/>
          </a:xfrm>
        </p:grpSpPr>
        <p:sp>
          <p:nvSpPr>
            <p:cNvPr name="Freeform 3" id="3"/>
            <p:cNvSpPr/>
            <p:nvPr/>
          </p:nvSpPr>
          <p:spPr>
            <a:xfrm flipH="false" flipV="false" rot="0">
              <a:off x="0" y="0"/>
              <a:ext cx="1861416" cy="1796618"/>
            </a:xfrm>
            <a:custGeom>
              <a:avLst/>
              <a:gdLst/>
              <a:ahLst/>
              <a:cxnLst/>
              <a:rect r="r" b="b" t="t" l="l"/>
              <a:pathLst>
                <a:path h="1796618" w="1861416">
                  <a:moveTo>
                    <a:pt x="0" y="0"/>
                  </a:moveTo>
                  <a:lnTo>
                    <a:pt x="1861416" y="0"/>
                  </a:lnTo>
                  <a:lnTo>
                    <a:pt x="1861416" y="1796618"/>
                  </a:lnTo>
                  <a:lnTo>
                    <a:pt x="0" y="1796618"/>
                  </a:lnTo>
                  <a:close/>
                </a:path>
              </a:pathLst>
            </a:custGeom>
            <a:solidFill>
              <a:srgbClr val="B6897C"/>
            </a:solidFill>
          </p:spPr>
        </p:sp>
        <p:sp>
          <p:nvSpPr>
            <p:cNvPr name="TextBox 4" id="4"/>
            <p:cNvSpPr txBox="true"/>
            <p:nvPr/>
          </p:nvSpPr>
          <p:spPr>
            <a:xfrm>
              <a:off x="0" y="-38100"/>
              <a:ext cx="1861416" cy="18347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20337" y="3253827"/>
            <a:ext cx="3286749" cy="6707505"/>
          </a:xfrm>
          <a:prstGeom prst="rect">
            <a:avLst/>
          </a:prstGeom>
        </p:spPr>
        <p:txBody>
          <a:bodyPr anchor="t" rtlCol="false" tIns="0" lIns="0" bIns="0" rIns="0">
            <a:spAutoFit/>
          </a:bodyPr>
          <a:lstStyle/>
          <a:p>
            <a:pPr algn="l">
              <a:lnSpc>
                <a:spcPts val="4800"/>
              </a:lnSpc>
            </a:pPr>
            <a:r>
              <a:rPr lang="en-US" sz="3200">
                <a:solidFill>
                  <a:srgbClr val="000000"/>
                </a:solidFill>
                <a:latin typeface="Arimo"/>
                <a:ea typeface="Arimo"/>
                <a:cs typeface="Arimo"/>
                <a:sym typeface="Arimo"/>
              </a:rPr>
              <a:t>The Stacking Classifier model emerged as the top performer with evaluation metrics, accuracy: 74.46%, precision: 73.8%, F1-score: 74.5% and recall: 74.1%.</a:t>
            </a:r>
          </a:p>
          <a:p>
            <a:pPr algn="l">
              <a:lnSpc>
                <a:spcPts val="4800"/>
              </a:lnSpc>
            </a:pPr>
          </a:p>
        </p:txBody>
      </p:sp>
      <p:pic>
        <p:nvPicPr>
          <p:cNvPr name="Picture 6" id="6"/>
          <p:cNvPicPr>
            <a:picLocks noChangeAspect="true"/>
          </p:cNvPicPr>
          <p:nvPr/>
        </p:nvPicPr>
        <p:blipFill>
          <a:blip r:embed="rId3"/>
          <a:srcRect l="0" t="0" r="0" b="0"/>
          <a:stretch>
            <a:fillRect/>
          </a:stretch>
        </p:blipFill>
        <p:spPr>
          <a:xfrm flipH="false" flipV="false" rot="0">
            <a:off x="3004684" y="7084415"/>
            <a:ext cx="2085162" cy="938323"/>
          </a:xfrm>
          <a:prstGeom prst="rect">
            <a:avLst/>
          </a:prstGeom>
        </p:spPr>
      </p:pic>
      <p:sp>
        <p:nvSpPr>
          <p:cNvPr name="Freeform 7" id="7"/>
          <p:cNvSpPr/>
          <p:nvPr/>
        </p:nvSpPr>
        <p:spPr>
          <a:xfrm flipH="false" flipV="false" rot="0">
            <a:off x="4896016" y="2474002"/>
            <a:ext cx="13391984" cy="5338997"/>
          </a:xfrm>
          <a:custGeom>
            <a:avLst/>
            <a:gdLst/>
            <a:ahLst/>
            <a:cxnLst/>
            <a:rect r="r" b="b" t="t" l="l"/>
            <a:pathLst>
              <a:path h="5338997" w="13391984">
                <a:moveTo>
                  <a:pt x="0" y="0"/>
                </a:moveTo>
                <a:lnTo>
                  <a:pt x="13391984" y="0"/>
                </a:lnTo>
                <a:lnTo>
                  <a:pt x="13391984" y="5338996"/>
                </a:lnTo>
                <a:lnTo>
                  <a:pt x="0" y="5338996"/>
                </a:lnTo>
                <a:lnTo>
                  <a:pt x="0" y="0"/>
                </a:lnTo>
                <a:close/>
              </a:path>
            </a:pathLst>
          </a:custGeom>
          <a:blipFill>
            <a:blip r:embed="rId4"/>
            <a:stretch>
              <a:fillRect l="0" t="0" r="0" b="0"/>
            </a:stretch>
          </a:blipFill>
        </p:spPr>
      </p:sp>
      <p:sp>
        <p:nvSpPr>
          <p:cNvPr name="TextBox 8" id="8"/>
          <p:cNvSpPr txBox="true"/>
          <p:nvPr/>
        </p:nvSpPr>
        <p:spPr>
          <a:xfrm rot="0">
            <a:off x="472151" y="184784"/>
            <a:ext cx="12822271" cy="1554481"/>
          </a:xfrm>
          <a:prstGeom prst="rect">
            <a:avLst/>
          </a:prstGeom>
        </p:spPr>
        <p:txBody>
          <a:bodyPr anchor="t" rtlCol="false" tIns="0" lIns="0" bIns="0" rIns="0">
            <a:spAutoFit/>
          </a:bodyPr>
          <a:lstStyle/>
          <a:p>
            <a:pPr algn="l">
              <a:lnSpc>
                <a:spcPts val="6299"/>
              </a:lnSpc>
            </a:pPr>
            <a:r>
              <a:rPr lang="en-US" sz="4199" b="true">
                <a:solidFill>
                  <a:srgbClr val="000000"/>
                </a:solidFill>
                <a:latin typeface="Arimo Bold"/>
                <a:ea typeface="Arimo Bold"/>
                <a:cs typeface="Arimo Bold"/>
                <a:sym typeface="Arimo Bold"/>
              </a:rPr>
              <a:t>Considering the SMOTE DATA set</a:t>
            </a:r>
          </a:p>
          <a:p>
            <a:pPr algn="l">
              <a:lnSpc>
                <a:spcPts val="6299"/>
              </a:lnSpc>
            </a:pPr>
            <a:r>
              <a:rPr lang="en-US" sz="4199" b="true">
                <a:solidFill>
                  <a:srgbClr val="000000"/>
                </a:solidFill>
                <a:latin typeface="Arimo Bold"/>
                <a:ea typeface="Arimo Bold"/>
                <a:cs typeface="Arimo Bold"/>
                <a:sym typeface="Arimo Bold"/>
              </a:rPr>
              <a:t> without applying hyper-parameter Tuning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DD8CE"/>
        </a:solidFill>
      </p:bgPr>
    </p:bg>
    <p:spTree>
      <p:nvGrpSpPr>
        <p:cNvPr id="1" name=""/>
        <p:cNvGrpSpPr/>
        <p:nvPr/>
      </p:nvGrpSpPr>
      <p:grpSpPr>
        <a:xfrm>
          <a:off x="0" y="0"/>
          <a:ext cx="0" cy="0"/>
          <a:chOff x="0" y="0"/>
          <a:chExt cx="0" cy="0"/>
        </a:xfrm>
      </p:grpSpPr>
      <p:grpSp>
        <p:nvGrpSpPr>
          <p:cNvPr name="Group 2" id="2"/>
          <p:cNvGrpSpPr/>
          <p:nvPr/>
        </p:nvGrpSpPr>
        <p:grpSpPr>
          <a:xfrm rot="0">
            <a:off x="-1143177" y="3161706"/>
            <a:ext cx="5276921" cy="6645062"/>
            <a:chOff x="0" y="0"/>
            <a:chExt cx="1389806" cy="1750140"/>
          </a:xfrm>
        </p:grpSpPr>
        <p:sp>
          <p:nvSpPr>
            <p:cNvPr name="Freeform 3" id="3"/>
            <p:cNvSpPr/>
            <p:nvPr/>
          </p:nvSpPr>
          <p:spPr>
            <a:xfrm flipH="false" flipV="false" rot="0">
              <a:off x="0" y="0"/>
              <a:ext cx="1389806" cy="1750140"/>
            </a:xfrm>
            <a:custGeom>
              <a:avLst/>
              <a:gdLst/>
              <a:ahLst/>
              <a:cxnLst/>
              <a:rect r="r" b="b" t="t" l="l"/>
              <a:pathLst>
                <a:path h="1750140" w="1389806">
                  <a:moveTo>
                    <a:pt x="0" y="0"/>
                  </a:moveTo>
                  <a:lnTo>
                    <a:pt x="1389806" y="0"/>
                  </a:lnTo>
                  <a:lnTo>
                    <a:pt x="1389806" y="1750140"/>
                  </a:lnTo>
                  <a:lnTo>
                    <a:pt x="0" y="1750140"/>
                  </a:lnTo>
                  <a:close/>
                </a:path>
              </a:pathLst>
            </a:custGeom>
            <a:solidFill>
              <a:srgbClr val="B6897C"/>
            </a:solidFill>
          </p:spPr>
        </p:sp>
        <p:sp>
          <p:nvSpPr>
            <p:cNvPr name="TextBox 4" id="4"/>
            <p:cNvSpPr txBox="true"/>
            <p:nvPr/>
          </p:nvSpPr>
          <p:spPr>
            <a:xfrm>
              <a:off x="0" y="-38100"/>
              <a:ext cx="1389806" cy="178824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24244" y="4354797"/>
            <a:ext cx="3909501" cy="4583273"/>
          </a:xfrm>
          <a:prstGeom prst="rect">
            <a:avLst/>
          </a:prstGeom>
        </p:spPr>
        <p:txBody>
          <a:bodyPr anchor="t" rtlCol="false" tIns="0" lIns="0" bIns="0" rIns="0">
            <a:spAutoFit/>
          </a:bodyPr>
          <a:lstStyle/>
          <a:p>
            <a:pPr algn="l">
              <a:lnSpc>
                <a:spcPts val="5181"/>
              </a:lnSpc>
            </a:pPr>
            <a:r>
              <a:rPr lang="en-US" sz="3454">
                <a:solidFill>
                  <a:srgbClr val="000000"/>
                </a:solidFill>
                <a:latin typeface="Arimo"/>
                <a:ea typeface="Arimo"/>
                <a:cs typeface="Arimo"/>
                <a:sym typeface="Arimo"/>
              </a:rPr>
              <a:t>Ada boosting and Stacking model performance well under smote data set with hyper parameter tuning.</a:t>
            </a:r>
          </a:p>
          <a:p>
            <a:pPr algn="l">
              <a:lnSpc>
                <a:spcPts val="5181"/>
              </a:lnSpc>
            </a:pPr>
          </a:p>
        </p:txBody>
      </p:sp>
      <p:pic>
        <p:nvPicPr>
          <p:cNvPr name="Picture 6" id="6"/>
          <p:cNvPicPr>
            <a:picLocks noChangeAspect="true"/>
          </p:cNvPicPr>
          <p:nvPr/>
        </p:nvPicPr>
        <p:blipFill>
          <a:blip r:embed="rId3"/>
          <a:srcRect l="0" t="0" r="0" b="0"/>
          <a:stretch>
            <a:fillRect/>
          </a:stretch>
        </p:blipFill>
        <p:spPr>
          <a:xfrm flipH="false" flipV="false" rot="0">
            <a:off x="3091164" y="7142276"/>
            <a:ext cx="2085162" cy="938323"/>
          </a:xfrm>
          <a:prstGeom prst="rect">
            <a:avLst/>
          </a:prstGeom>
        </p:spPr>
      </p:pic>
      <p:sp>
        <p:nvSpPr>
          <p:cNvPr name="Freeform 7" id="7"/>
          <p:cNvSpPr/>
          <p:nvPr/>
        </p:nvSpPr>
        <p:spPr>
          <a:xfrm flipH="false" flipV="false" rot="0">
            <a:off x="4753235" y="2672847"/>
            <a:ext cx="13143755" cy="5196368"/>
          </a:xfrm>
          <a:custGeom>
            <a:avLst/>
            <a:gdLst/>
            <a:ahLst/>
            <a:cxnLst/>
            <a:rect r="r" b="b" t="t" l="l"/>
            <a:pathLst>
              <a:path h="5196368" w="13143755">
                <a:moveTo>
                  <a:pt x="0" y="0"/>
                </a:moveTo>
                <a:lnTo>
                  <a:pt x="13143755" y="0"/>
                </a:lnTo>
                <a:lnTo>
                  <a:pt x="13143755" y="5196368"/>
                </a:lnTo>
                <a:lnTo>
                  <a:pt x="0" y="5196368"/>
                </a:lnTo>
                <a:lnTo>
                  <a:pt x="0" y="0"/>
                </a:lnTo>
                <a:close/>
              </a:path>
            </a:pathLst>
          </a:custGeom>
          <a:blipFill>
            <a:blip r:embed="rId4"/>
            <a:stretch>
              <a:fillRect l="0" t="0" r="0" b="0"/>
            </a:stretch>
          </a:blipFill>
        </p:spPr>
      </p:sp>
      <p:sp>
        <p:nvSpPr>
          <p:cNvPr name="TextBox 8" id="8"/>
          <p:cNvSpPr txBox="true"/>
          <p:nvPr/>
        </p:nvSpPr>
        <p:spPr>
          <a:xfrm rot="0">
            <a:off x="220337" y="184784"/>
            <a:ext cx="12822271" cy="1554481"/>
          </a:xfrm>
          <a:prstGeom prst="rect">
            <a:avLst/>
          </a:prstGeom>
        </p:spPr>
        <p:txBody>
          <a:bodyPr anchor="t" rtlCol="false" tIns="0" lIns="0" bIns="0" rIns="0">
            <a:spAutoFit/>
          </a:bodyPr>
          <a:lstStyle/>
          <a:p>
            <a:pPr algn="l">
              <a:lnSpc>
                <a:spcPts val="6299"/>
              </a:lnSpc>
            </a:pPr>
            <a:r>
              <a:rPr lang="en-US" sz="4199" b="true">
                <a:solidFill>
                  <a:srgbClr val="000000"/>
                </a:solidFill>
                <a:latin typeface="Arimo Bold"/>
                <a:ea typeface="Arimo Bold"/>
                <a:cs typeface="Arimo Bold"/>
                <a:sym typeface="Arimo Bold"/>
              </a:rPr>
              <a:t>Considering the SMOTE DATA set</a:t>
            </a:r>
          </a:p>
          <a:p>
            <a:pPr algn="l">
              <a:lnSpc>
                <a:spcPts val="6299"/>
              </a:lnSpc>
            </a:pPr>
            <a:r>
              <a:rPr lang="en-US" sz="4199" b="true">
                <a:solidFill>
                  <a:srgbClr val="000000"/>
                </a:solidFill>
                <a:latin typeface="Arimo Bold"/>
                <a:ea typeface="Arimo Bold"/>
                <a:cs typeface="Arimo Bold"/>
                <a:sym typeface="Arimo Bold"/>
              </a:rPr>
              <a:t> after applying hyper-parameter Tuning</a:t>
            </a:r>
          </a:p>
        </p:txBody>
      </p:sp>
      <p:pic>
        <p:nvPicPr>
          <p:cNvPr name="Picture 9" id="9"/>
          <p:cNvPicPr>
            <a:picLocks noChangeAspect="true"/>
          </p:cNvPicPr>
          <p:nvPr/>
        </p:nvPicPr>
        <p:blipFill>
          <a:blip r:embed="rId3"/>
          <a:srcRect l="0" t="0" r="0" b="0"/>
          <a:stretch>
            <a:fillRect/>
          </a:stretch>
        </p:blipFill>
        <p:spPr>
          <a:xfrm flipH="false" flipV="false" rot="0">
            <a:off x="3091164" y="4801869"/>
            <a:ext cx="2085162" cy="938323"/>
          </a:xfrm>
          <a:prstGeom prst="rect">
            <a:avLst/>
          </a:prstGeom>
        </p:spPr>
      </p:pic>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DD8CE"/>
        </a:solidFill>
      </p:bgPr>
    </p:bg>
    <p:spTree>
      <p:nvGrpSpPr>
        <p:cNvPr id="1" name=""/>
        <p:cNvGrpSpPr/>
        <p:nvPr/>
      </p:nvGrpSpPr>
      <p:grpSpPr>
        <a:xfrm>
          <a:off x="0" y="0"/>
          <a:ext cx="0" cy="0"/>
          <a:chOff x="0" y="0"/>
          <a:chExt cx="0" cy="0"/>
        </a:xfrm>
      </p:grpSpPr>
      <p:grpSp>
        <p:nvGrpSpPr>
          <p:cNvPr name="Group 2" id="2"/>
          <p:cNvGrpSpPr/>
          <p:nvPr/>
        </p:nvGrpSpPr>
        <p:grpSpPr>
          <a:xfrm rot="0">
            <a:off x="-2489596" y="2613238"/>
            <a:ext cx="6408138" cy="6645062"/>
            <a:chOff x="0" y="0"/>
            <a:chExt cx="1687740" cy="1750140"/>
          </a:xfrm>
        </p:grpSpPr>
        <p:sp>
          <p:nvSpPr>
            <p:cNvPr name="Freeform 3" id="3"/>
            <p:cNvSpPr/>
            <p:nvPr/>
          </p:nvSpPr>
          <p:spPr>
            <a:xfrm flipH="false" flipV="false" rot="0">
              <a:off x="0" y="0"/>
              <a:ext cx="1687740" cy="1750140"/>
            </a:xfrm>
            <a:custGeom>
              <a:avLst/>
              <a:gdLst/>
              <a:ahLst/>
              <a:cxnLst/>
              <a:rect r="r" b="b" t="t" l="l"/>
              <a:pathLst>
                <a:path h="1750140" w="1687740">
                  <a:moveTo>
                    <a:pt x="0" y="0"/>
                  </a:moveTo>
                  <a:lnTo>
                    <a:pt x="1687740" y="0"/>
                  </a:lnTo>
                  <a:lnTo>
                    <a:pt x="1687740" y="1750140"/>
                  </a:lnTo>
                  <a:lnTo>
                    <a:pt x="0" y="1750140"/>
                  </a:lnTo>
                  <a:close/>
                </a:path>
              </a:pathLst>
            </a:custGeom>
            <a:solidFill>
              <a:srgbClr val="B6897C"/>
            </a:solidFill>
          </p:spPr>
        </p:sp>
        <p:sp>
          <p:nvSpPr>
            <p:cNvPr name="TextBox 4" id="4"/>
            <p:cNvSpPr txBox="true"/>
            <p:nvPr/>
          </p:nvSpPr>
          <p:spPr>
            <a:xfrm>
              <a:off x="0" y="-38100"/>
              <a:ext cx="1687740" cy="178824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3"/>
          <a:srcRect l="0" t="0" r="0" b="0"/>
          <a:stretch>
            <a:fillRect/>
          </a:stretch>
        </p:blipFill>
        <p:spPr>
          <a:xfrm flipH="false" flipV="false" rot="0">
            <a:off x="2437268" y="7224240"/>
            <a:ext cx="2085162" cy="938323"/>
          </a:xfrm>
          <a:prstGeom prst="rect">
            <a:avLst/>
          </a:prstGeom>
        </p:spPr>
      </p:pic>
      <p:sp>
        <p:nvSpPr>
          <p:cNvPr name="Freeform 6" id="6"/>
          <p:cNvSpPr/>
          <p:nvPr/>
        </p:nvSpPr>
        <p:spPr>
          <a:xfrm flipH="false" flipV="false" rot="0">
            <a:off x="4196920" y="2418678"/>
            <a:ext cx="13726720" cy="5449645"/>
          </a:xfrm>
          <a:custGeom>
            <a:avLst/>
            <a:gdLst/>
            <a:ahLst/>
            <a:cxnLst/>
            <a:rect r="r" b="b" t="t" l="l"/>
            <a:pathLst>
              <a:path h="5449645" w="13726720">
                <a:moveTo>
                  <a:pt x="0" y="0"/>
                </a:moveTo>
                <a:lnTo>
                  <a:pt x="13726721" y="0"/>
                </a:lnTo>
                <a:lnTo>
                  <a:pt x="13726721" y="5449644"/>
                </a:lnTo>
                <a:lnTo>
                  <a:pt x="0" y="5449644"/>
                </a:lnTo>
                <a:lnTo>
                  <a:pt x="0" y="0"/>
                </a:lnTo>
                <a:close/>
              </a:path>
            </a:pathLst>
          </a:custGeom>
          <a:blipFill>
            <a:blip r:embed="rId4"/>
            <a:stretch>
              <a:fillRect l="0" t="0" r="0" b="0"/>
            </a:stretch>
          </a:blipFill>
        </p:spPr>
      </p:sp>
      <p:sp>
        <p:nvSpPr>
          <p:cNvPr name="TextBox 7" id="7"/>
          <p:cNvSpPr txBox="true"/>
          <p:nvPr/>
        </p:nvSpPr>
        <p:spPr>
          <a:xfrm rot="0">
            <a:off x="220337" y="2796408"/>
            <a:ext cx="2965198" cy="6173947"/>
          </a:xfrm>
          <a:prstGeom prst="rect">
            <a:avLst/>
          </a:prstGeom>
        </p:spPr>
        <p:txBody>
          <a:bodyPr anchor="t" rtlCol="false" tIns="0" lIns="0" bIns="0" rIns="0">
            <a:spAutoFit/>
          </a:bodyPr>
          <a:lstStyle/>
          <a:p>
            <a:pPr algn="l">
              <a:lnSpc>
                <a:spcPts val="4431"/>
              </a:lnSpc>
            </a:pPr>
            <a:r>
              <a:rPr lang="en-US" sz="2954">
                <a:solidFill>
                  <a:srgbClr val="000000"/>
                </a:solidFill>
                <a:latin typeface="Arimo"/>
                <a:ea typeface="Arimo"/>
                <a:cs typeface="Arimo"/>
                <a:sym typeface="Arimo"/>
              </a:rPr>
              <a:t>The Stacking Classifier model emerged as the top performer with evaluation metrics, accuracy: 73%, precision: 72%, F1-score: 72% and recall: 73%.</a:t>
            </a:r>
          </a:p>
          <a:p>
            <a:pPr algn="l">
              <a:lnSpc>
                <a:spcPts val="4431"/>
              </a:lnSpc>
            </a:pPr>
          </a:p>
        </p:txBody>
      </p:sp>
      <p:sp>
        <p:nvSpPr>
          <p:cNvPr name="TextBox 8" id="8"/>
          <p:cNvSpPr txBox="true"/>
          <p:nvPr/>
        </p:nvSpPr>
        <p:spPr>
          <a:xfrm rot="0">
            <a:off x="220337" y="184784"/>
            <a:ext cx="12822271" cy="1554481"/>
          </a:xfrm>
          <a:prstGeom prst="rect">
            <a:avLst/>
          </a:prstGeom>
        </p:spPr>
        <p:txBody>
          <a:bodyPr anchor="t" rtlCol="false" tIns="0" lIns="0" bIns="0" rIns="0">
            <a:spAutoFit/>
          </a:bodyPr>
          <a:lstStyle/>
          <a:p>
            <a:pPr algn="l">
              <a:lnSpc>
                <a:spcPts val="6299"/>
              </a:lnSpc>
            </a:pPr>
            <a:r>
              <a:rPr lang="en-US" sz="4199" b="true">
                <a:solidFill>
                  <a:srgbClr val="000000"/>
                </a:solidFill>
                <a:latin typeface="Arimo Bold"/>
                <a:ea typeface="Arimo Bold"/>
                <a:cs typeface="Arimo Bold"/>
                <a:sym typeface="Arimo Bold"/>
              </a:rPr>
              <a:t>Considering the Upsampled DATA set</a:t>
            </a:r>
          </a:p>
          <a:p>
            <a:pPr algn="l">
              <a:lnSpc>
                <a:spcPts val="6299"/>
              </a:lnSpc>
            </a:pPr>
            <a:r>
              <a:rPr lang="en-US" sz="4199" b="true">
                <a:solidFill>
                  <a:srgbClr val="000000"/>
                </a:solidFill>
                <a:latin typeface="Arimo Bold"/>
                <a:ea typeface="Arimo Bold"/>
                <a:cs typeface="Arimo Bold"/>
                <a:sym typeface="Arimo Bold"/>
              </a:rPr>
              <a:t> without applying hyper-parameter Tuning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sp>
        <p:nvSpPr>
          <p:cNvPr name="Freeform 2" id="2"/>
          <p:cNvSpPr/>
          <p:nvPr/>
        </p:nvSpPr>
        <p:spPr>
          <a:xfrm flipH="false" flipV="false" rot="0">
            <a:off x="679416" y="657026"/>
            <a:ext cx="6010462" cy="6010462"/>
          </a:xfrm>
          <a:custGeom>
            <a:avLst/>
            <a:gdLst/>
            <a:ahLst/>
            <a:cxnLst/>
            <a:rect r="r" b="b" t="t" l="l"/>
            <a:pathLst>
              <a:path h="6010462" w="6010462">
                <a:moveTo>
                  <a:pt x="0" y="0"/>
                </a:moveTo>
                <a:lnTo>
                  <a:pt x="6010462" y="0"/>
                </a:lnTo>
                <a:lnTo>
                  <a:pt x="6010462" y="6010462"/>
                </a:lnTo>
                <a:lnTo>
                  <a:pt x="0" y="6010462"/>
                </a:lnTo>
                <a:lnTo>
                  <a:pt x="0" y="0"/>
                </a:lnTo>
                <a:close/>
              </a:path>
            </a:pathLst>
          </a:custGeom>
          <a:blipFill>
            <a:blip r:embed="rId3"/>
            <a:stretch>
              <a:fillRect l="0" t="0" r="0" b="0"/>
            </a:stretch>
          </a:blipFill>
        </p:spPr>
      </p:sp>
      <p:sp>
        <p:nvSpPr>
          <p:cNvPr name="Freeform 3" id="3"/>
          <p:cNvSpPr/>
          <p:nvPr/>
        </p:nvSpPr>
        <p:spPr>
          <a:xfrm flipH="false" flipV="false" rot="0">
            <a:off x="14692140" y="5699932"/>
            <a:ext cx="2880360" cy="4114800"/>
          </a:xfrm>
          <a:custGeom>
            <a:avLst/>
            <a:gdLst/>
            <a:ahLst/>
            <a:cxnLst/>
            <a:rect r="r" b="b" t="t" l="l"/>
            <a:pathLst>
              <a:path h="4114800" w="288036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669491" y="657026"/>
            <a:ext cx="1210213" cy="1901763"/>
          </a:xfrm>
          <a:custGeom>
            <a:avLst/>
            <a:gdLst/>
            <a:ahLst/>
            <a:cxnLst/>
            <a:rect r="r" b="b" t="t" l="l"/>
            <a:pathLst>
              <a:path h="1901763" w="1210213">
                <a:moveTo>
                  <a:pt x="0" y="0"/>
                </a:moveTo>
                <a:lnTo>
                  <a:pt x="1210213" y="0"/>
                </a:lnTo>
                <a:lnTo>
                  <a:pt x="1210213" y="1901763"/>
                </a:lnTo>
                <a:lnTo>
                  <a:pt x="0" y="19017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324224" y="2788763"/>
            <a:ext cx="9116382" cy="1657293"/>
          </a:xfrm>
          <a:prstGeom prst="rect">
            <a:avLst/>
          </a:prstGeom>
        </p:spPr>
        <p:txBody>
          <a:bodyPr anchor="t" rtlCol="false" tIns="0" lIns="0" bIns="0" rIns="0">
            <a:spAutoFit/>
          </a:bodyPr>
          <a:lstStyle/>
          <a:p>
            <a:pPr algn="ctr">
              <a:lnSpc>
                <a:spcPts val="4434"/>
              </a:lnSpc>
              <a:spcBef>
                <a:spcPct val="0"/>
              </a:spcBef>
            </a:pPr>
            <a:r>
              <a:rPr lang="en-US" sz="3167">
                <a:solidFill>
                  <a:srgbClr val="000000"/>
                </a:solidFill>
                <a:latin typeface="Aileron"/>
                <a:ea typeface="Aileron"/>
                <a:cs typeface="Aileron"/>
                <a:sym typeface="Aileron"/>
              </a:rPr>
              <a:t>We overcame this problem of messy, tangled dataset by splitting it into 7 sections as given in the Description file</a:t>
            </a:r>
          </a:p>
        </p:txBody>
      </p:sp>
      <p:sp>
        <p:nvSpPr>
          <p:cNvPr name="TextBox 6" id="6"/>
          <p:cNvSpPr txBox="true"/>
          <p:nvPr/>
        </p:nvSpPr>
        <p:spPr>
          <a:xfrm rot="0">
            <a:off x="10027427" y="995911"/>
            <a:ext cx="5475297" cy="1369754"/>
          </a:xfrm>
          <a:prstGeom prst="rect">
            <a:avLst/>
          </a:prstGeom>
        </p:spPr>
        <p:txBody>
          <a:bodyPr anchor="t" rtlCol="false" tIns="0" lIns="0" bIns="0" rIns="0">
            <a:spAutoFit/>
          </a:bodyPr>
          <a:lstStyle/>
          <a:p>
            <a:pPr algn="ctr">
              <a:lnSpc>
                <a:spcPts val="11055"/>
              </a:lnSpc>
              <a:spcBef>
                <a:spcPct val="0"/>
              </a:spcBef>
            </a:pPr>
            <a:r>
              <a:rPr lang="en-US" sz="7896">
                <a:solidFill>
                  <a:srgbClr val="000000"/>
                </a:solidFill>
                <a:latin typeface="Catchy Mager"/>
                <a:ea typeface="Catchy Mager"/>
                <a:cs typeface="Catchy Mager"/>
                <a:sym typeface="Catchy Mager"/>
              </a:rPr>
              <a:t>231 </a:t>
            </a:r>
            <a:r>
              <a:rPr lang="en-US" sz="7896">
                <a:solidFill>
                  <a:srgbClr val="000000"/>
                </a:solidFill>
                <a:latin typeface="Catchy Mager"/>
                <a:ea typeface="Catchy Mager"/>
                <a:cs typeface="Catchy Mager"/>
                <a:sym typeface="Catchy Mager"/>
              </a:rPr>
              <a:t>Variables</a:t>
            </a:r>
          </a:p>
        </p:txBody>
      </p:sp>
      <p:sp>
        <p:nvSpPr>
          <p:cNvPr name="TextBox 7" id="7"/>
          <p:cNvSpPr txBox="true"/>
          <p:nvPr/>
        </p:nvSpPr>
        <p:spPr>
          <a:xfrm rot="0">
            <a:off x="2863133" y="6462209"/>
            <a:ext cx="10949872" cy="2796091"/>
          </a:xfrm>
          <a:prstGeom prst="rect">
            <a:avLst/>
          </a:prstGeom>
        </p:spPr>
        <p:txBody>
          <a:bodyPr anchor="t" rtlCol="false" tIns="0" lIns="0" bIns="0" rIns="0">
            <a:spAutoFit/>
          </a:bodyPr>
          <a:lstStyle/>
          <a:p>
            <a:pPr algn="ctr">
              <a:lnSpc>
                <a:spcPts val="4434"/>
              </a:lnSpc>
            </a:pPr>
            <a:r>
              <a:rPr lang="en-US" sz="3167">
                <a:solidFill>
                  <a:srgbClr val="BE1931"/>
                </a:solidFill>
                <a:latin typeface="Aileron"/>
                <a:ea typeface="Aileron"/>
                <a:cs typeface="Aileron"/>
                <a:sym typeface="Aileron"/>
              </a:rPr>
              <a:t>Benifits :</a:t>
            </a:r>
          </a:p>
          <a:p>
            <a:pPr algn="l" marL="683905" indent="-341952" lvl="1">
              <a:lnSpc>
                <a:spcPts val="4434"/>
              </a:lnSpc>
              <a:buFont typeface="Arial"/>
              <a:buChar char="•"/>
            </a:pPr>
            <a:r>
              <a:rPr lang="en-US" sz="3167">
                <a:solidFill>
                  <a:srgbClr val="BE1931"/>
                </a:solidFill>
                <a:latin typeface="Aileron"/>
                <a:ea typeface="Aileron"/>
                <a:cs typeface="Aileron"/>
                <a:sym typeface="Aileron"/>
              </a:rPr>
              <a:t>Enabled us to give individual attention to each variable.</a:t>
            </a:r>
          </a:p>
          <a:p>
            <a:pPr algn="l" marL="683905" indent="-341952" lvl="1">
              <a:lnSpc>
                <a:spcPts val="4434"/>
              </a:lnSpc>
              <a:buFont typeface="Arial"/>
              <a:buChar char="•"/>
            </a:pPr>
            <a:r>
              <a:rPr lang="en-US" sz="3167">
                <a:solidFill>
                  <a:srgbClr val="BE1931"/>
                </a:solidFill>
                <a:latin typeface="Aileron"/>
                <a:ea typeface="Aileron"/>
                <a:cs typeface="Aileron"/>
                <a:sym typeface="Aileron"/>
              </a:rPr>
              <a:t>Efficient extraction of insights without data loss. </a:t>
            </a:r>
          </a:p>
          <a:p>
            <a:pPr algn="l" marL="683905" indent="-341952" lvl="1">
              <a:lnSpc>
                <a:spcPts val="4434"/>
              </a:lnSpc>
              <a:buFont typeface="Arial"/>
              <a:buChar char="•"/>
            </a:pPr>
            <a:r>
              <a:rPr lang="en-US" sz="3167">
                <a:solidFill>
                  <a:srgbClr val="BE1931"/>
                </a:solidFill>
                <a:latin typeface="Aileron"/>
                <a:ea typeface="Aileron"/>
                <a:cs typeface="Aileron"/>
                <a:sym typeface="Aileron"/>
              </a:rPr>
              <a:t>Were able to study deep about variables and merge/ remove/ tranform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DD8CE"/>
        </a:solidFill>
      </p:bgPr>
    </p:bg>
    <p:spTree>
      <p:nvGrpSpPr>
        <p:cNvPr id="1" name=""/>
        <p:cNvGrpSpPr/>
        <p:nvPr/>
      </p:nvGrpSpPr>
      <p:grpSpPr>
        <a:xfrm>
          <a:off x="0" y="0"/>
          <a:ext cx="0" cy="0"/>
          <a:chOff x="0" y="0"/>
          <a:chExt cx="0" cy="0"/>
        </a:xfrm>
      </p:grpSpPr>
      <p:grpSp>
        <p:nvGrpSpPr>
          <p:cNvPr name="Group 2" id="2"/>
          <p:cNvGrpSpPr/>
          <p:nvPr/>
        </p:nvGrpSpPr>
        <p:grpSpPr>
          <a:xfrm rot="0">
            <a:off x="-1143177" y="3161706"/>
            <a:ext cx="5276921" cy="6645062"/>
            <a:chOff x="0" y="0"/>
            <a:chExt cx="1389806" cy="1750140"/>
          </a:xfrm>
        </p:grpSpPr>
        <p:sp>
          <p:nvSpPr>
            <p:cNvPr name="Freeform 3" id="3"/>
            <p:cNvSpPr/>
            <p:nvPr/>
          </p:nvSpPr>
          <p:spPr>
            <a:xfrm flipH="false" flipV="false" rot="0">
              <a:off x="0" y="0"/>
              <a:ext cx="1389806" cy="1750140"/>
            </a:xfrm>
            <a:custGeom>
              <a:avLst/>
              <a:gdLst/>
              <a:ahLst/>
              <a:cxnLst/>
              <a:rect r="r" b="b" t="t" l="l"/>
              <a:pathLst>
                <a:path h="1750140" w="1389806">
                  <a:moveTo>
                    <a:pt x="0" y="0"/>
                  </a:moveTo>
                  <a:lnTo>
                    <a:pt x="1389806" y="0"/>
                  </a:lnTo>
                  <a:lnTo>
                    <a:pt x="1389806" y="1750140"/>
                  </a:lnTo>
                  <a:lnTo>
                    <a:pt x="0" y="1750140"/>
                  </a:lnTo>
                  <a:close/>
                </a:path>
              </a:pathLst>
            </a:custGeom>
            <a:solidFill>
              <a:srgbClr val="B6897C"/>
            </a:solidFill>
          </p:spPr>
        </p:sp>
        <p:sp>
          <p:nvSpPr>
            <p:cNvPr name="TextBox 4" id="4"/>
            <p:cNvSpPr txBox="true"/>
            <p:nvPr/>
          </p:nvSpPr>
          <p:spPr>
            <a:xfrm>
              <a:off x="0" y="-38100"/>
              <a:ext cx="1389806" cy="178824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20337" y="3251820"/>
            <a:ext cx="3468826" cy="7212173"/>
          </a:xfrm>
          <a:prstGeom prst="rect">
            <a:avLst/>
          </a:prstGeom>
        </p:spPr>
        <p:txBody>
          <a:bodyPr anchor="t" rtlCol="false" tIns="0" lIns="0" bIns="0" rIns="0">
            <a:spAutoFit/>
          </a:bodyPr>
          <a:lstStyle/>
          <a:p>
            <a:pPr algn="l">
              <a:lnSpc>
                <a:spcPts val="5181"/>
              </a:lnSpc>
            </a:pPr>
            <a:r>
              <a:rPr lang="en-US" sz="3454">
                <a:solidFill>
                  <a:srgbClr val="000000"/>
                </a:solidFill>
                <a:latin typeface="Arimo"/>
                <a:ea typeface="Arimo"/>
                <a:cs typeface="Arimo"/>
                <a:sym typeface="Arimo"/>
              </a:rPr>
              <a:t>Gradient Boost method emerged as the best model among the models with 75% accuracy.73.9% precision and 75% recall and 74.44% f1- score.</a:t>
            </a:r>
          </a:p>
          <a:p>
            <a:pPr algn="l">
              <a:lnSpc>
                <a:spcPts val="5181"/>
              </a:lnSpc>
            </a:pPr>
          </a:p>
          <a:p>
            <a:pPr algn="l">
              <a:lnSpc>
                <a:spcPts val="5181"/>
              </a:lnSpc>
            </a:pPr>
          </a:p>
        </p:txBody>
      </p:sp>
      <p:pic>
        <p:nvPicPr>
          <p:cNvPr name="Picture 6" id="6"/>
          <p:cNvPicPr>
            <a:picLocks noChangeAspect="true"/>
          </p:cNvPicPr>
          <p:nvPr/>
        </p:nvPicPr>
        <p:blipFill>
          <a:blip r:embed="rId3"/>
          <a:srcRect l="0" t="0" r="0" b="0"/>
          <a:stretch>
            <a:fillRect/>
          </a:stretch>
        </p:blipFill>
        <p:spPr>
          <a:xfrm flipH="false" flipV="false" rot="0">
            <a:off x="2646582" y="6314820"/>
            <a:ext cx="2085162" cy="938323"/>
          </a:xfrm>
          <a:prstGeom prst="rect">
            <a:avLst/>
          </a:prstGeom>
        </p:spPr>
      </p:pic>
      <p:sp>
        <p:nvSpPr>
          <p:cNvPr name="Freeform 7" id="7"/>
          <p:cNvSpPr/>
          <p:nvPr/>
        </p:nvSpPr>
        <p:spPr>
          <a:xfrm flipH="false" flipV="false" rot="0">
            <a:off x="4465551" y="3648289"/>
            <a:ext cx="13489510" cy="5333062"/>
          </a:xfrm>
          <a:custGeom>
            <a:avLst/>
            <a:gdLst/>
            <a:ahLst/>
            <a:cxnLst/>
            <a:rect r="r" b="b" t="t" l="l"/>
            <a:pathLst>
              <a:path h="5333062" w="13489510">
                <a:moveTo>
                  <a:pt x="0" y="0"/>
                </a:moveTo>
                <a:lnTo>
                  <a:pt x="13489510" y="0"/>
                </a:lnTo>
                <a:lnTo>
                  <a:pt x="13489510" y="5333062"/>
                </a:lnTo>
                <a:lnTo>
                  <a:pt x="0" y="5333062"/>
                </a:lnTo>
                <a:lnTo>
                  <a:pt x="0" y="0"/>
                </a:lnTo>
                <a:close/>
              </a:path>
            </a:pathLst>
          </a:custGeom>
          <a:blipFill>
            <a:blip r:embed="rId4"/>
            <a:stretch>
              <a:fillRect l="0" t="0" r="0" b="0"/>
            </a:stretch>
          </a:blipFill>
        </p:spPr>
      </p:sp>
      <p:sp>
        <p:nvSpPr>
          <p:cNvPr name="TextBox 8" id="8"/>
          <p:cNvSpPr txBox="true"/>
          <p:nvPr/>
        </p:nvSpPr>
        <p:spPr>
          <a:xfrm rot="0">
            <a:off x="691678" y="467374"/>
            <a:ext cx="12822271" cy="1554481"/>
          </a:xfrm>
          <a:prstGeom prst="rect">
            <a:avLst/>
          </a:prstGeom>
        </p:spPr>
        <p:txBody>
          <a:bodyPr anchor="t" rtlCol="false" tIns="0" lIns="0" bIns="0" rIns="0">
            <a:spAutoFit/>
          </a:bodyPr>
          <a:lstStyle/>
          <a:p>
            <a:pPr algn="l">
              <a:lnSpc>
                <a:spcPts val="6299"/>
              </a:lnSpc>
            </a:pPr>
            <a:r>
              <a:rPr lang="en-US" sz="4199" b="true">
                <a:solidFill>
                  <a:srgbClr val="000000"/>
                </a:solidFill>
                <a:latin typeface="Arimo Bold"/>
                <a:ea typeface="Arimo Bold"/>
                <a:cs typeface="Arimo Bold"/>
                <a:sym typeface="Arimo Bold"/>
              </a:rPr>
              <a:t>Considering the up-sampled DATA set</a:t>
            </a:r>
          </a:p>
          <a:p>
            <a:pPr algn="l">
              <a:lnSpc>
                <a:spcPts val="6299"/>
              </a:lnSpc>
            </a:pPr>
            <a:r>
              <a:rPr lang="en-US" sz="4199" b="true">
                <a:solidFill>
                  <a:srgbClr val="000000"/>
                </a:solidFill>
                <a:latin typeface="Arimo Bold"/>
                <a:ea typeface="Arimo Bold"/>
                <a:cs typeface="Arimo Bold"/>
                <a:sym typeface="Arimo Bold"/>
              </a:rPr>
              <a:t> after applying hyper-parameter Tuning</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DBAC9E"/>
        </a:solidFill>
      </p:bgPr>
    </p:bg>
    <p:spTree>
      <p:nvGrpSpPr>
        <p:cNvPr id="1" name=""/>
        <p:cNvGrpSpPr/>
        <p:nvPr/>
      </p:nvGrpSpPr>
      <p:grpSpPr>
        <a:xfrm>
          <a:off x="0" y="0"/>
          <a:ext cx="0" cy="0"/>
          <a:chOff x="0" y="0"/>
          <a:chExt cx="0" cy="0"/>
        </a:xfrm>
      </p:grpSpPr>
      <p:sp>
        <p:nvSpPr>
          <p:cNvPr name="Freeform 2" id="2"/>
          <p:cNvSpPr/>
          <p:nvPr/>
        </p:nvSpPr>
        <p:spPr>
          <a:xfrm flipH="true" flipV="false" rot="0">
            <a:off x="0" y="876339"/>
            <a:ext cx="18288000" cy="9343505"/>
          </a:xfrm>
          <a:custGeom>
            <a:avLst/>
            <a:gdLst/>
            <a:ahLst/>
            <a:cxnLst/>
            <a:rect r="r" b="b" t="t" l="l"/>
            <a:pathLst>
              <a:path h="9343505" w="18288000">
                <a:moveTo>
                  <a:pt x="18288000" y="0"/>
                </a:moveTo>
                <a:lnTo>
                  <a:pt x="0" y="0"/>
                </a:lnTo>
                <a:lnTo>
                  <a:pt x="0" y="9343505"/>
                </a:lnTo>
                <a:lnTo>
                  <a:pt x="18288000" y="9343505"/>
                </a:lnTo>
                <a:lnTo>
                  <a:pt x="1828800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 id="3"/>
          <p:cNvSpPr/>
          <p:nvPr/>
        </p:nvSpPr>
        <p:spPr>
          <a:xfrm flipH="false" flipV="false" rot="0">
            <a:off x="401377" y="4817935"/>
            <a:ext cx="17419584" cy="2692118"/>
          </a:xfrm>
          <a:custGeom>
            <a:avLst/>
            <a:gdLst/>
            <a:ahLst/>
            <a:cxnLst/>
            <a:rect r="r" b="b" t="t" l="l"/>
            <a:pathLst>
              <a:path h="2692118" w="17419584">
                <a:moveTo>
                  <a:pt x="0" y="0"/>
                </a:moveTo>
                <a:lnTo>
                  <a:pt x="17419584" y="0"/>
                </a:lnTo>
                <a:lnTo>
                  <a:pt x="17419584" y="2692117"/>
                </a:lnTo>
                <a:lnTo>
                  <a:pt x="0" y="2692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3604343"/>
            <a:ext cx="16371737" cy="5383483"/>
          </a:xfrm>
          <a:prstGeom prst="rect">
            <a:avLst/>
          </a:prstGeom>
        </p:spPr>
        <p:txBody>
          <a:bodyPr anchor="t" rtlCol="false" tIns="0" lIns="0" bIns="0" rIns="0">
            <a:spAutoFit/>
          </a:bodyPr>
          <a:lstStyle/>
          <a:p>
            <a:pPr algn="l">
              <a:lnSpc>
                <a:spcPts val="5341"/>
              </a:lnSpc>
            </a:pPr>
            <a:r>
              <a:rPr lang="en-US" sz="3338" b="true">
                <a:solidFill>
                  <a:srgbClr val="2E2E2E"/>
                </a:solidFill>
                <a:latin typeface="Arimo Bold"/>
                <a:ea typeface="Arimo Bold"/>
                <a:cs typeface="Arimo Bold"/>
                <a:sym typeface="Arimo Bold"/>
              </a:rPr>
              <a:t>The model with best evaluation metrics was considered as our best model. </a:t>
            </a:r>
          </a:p>
          <a:p>
            <a:pPr algn="l">
              <a:lnSpc>
                <a:spcPts val="5341"/>
              </a:lnSpc>
            </a:pPr>
          </a:p>
          <a:p>
            <a:pPr algn="l">
              <a:lnSpc>
                <a:spcPts val="5341"/>
              </a:lnSpc>
            </a:pPr>
            <a:r>
              <a:rPr lang="en-US" sz="3338" b="true">
                <a:solidFill>
                  <a:srgbClr val="2E2E2E"/>
                </a:solidFill>
                <a:latin typeface="Arimo Bold"/>
                <a:ea typeface="Arimo Bold"/>
                <a:cs typeface="Arimo Bold"/>
                <a:sym typeface="Arimo Bold"/>
              </a:rPr>
              <a:t>The Stacking Classifier model fitted on original data without hyperparameter tuning has emerged as the top performer with evaluation metrics, accuracy: 75%, precision: 75%, F1-score: 75% and recall: 74%. which is the highest overall. </a:t>
            </a:r>
          </a:p>
          <a:p>
            <a:pPr algn="l">
              <a:lnSpc>
                <a:spcPts val="5341"/>
              </a:lnSpc>
            </a:pPr>
          </a:p>
          <a:p>
            <a:pPr algn="l">
              <a:lnSpc>
                <a:spcPts val="5341"/>
              </a:lnSpc>
            </a:pPr>
          </a:p>
          <a:p>
            <a:pPr algn="l">
              <a:lnSpc>
                <a:spcPts val="5341"/>
              </a:lnSpc>
            </a:pPr>
          </a:p>
        </p:txBody>
      </p:sp>
      <p:sp>
        <p:nvSpPr>
          <p:cNvPr name="TextBox 5" id="5"/>
          <p:cNvSpPr txBox="true"/>
          <p:nvPr/>
        </p:nvSpPr>
        <p:spPr>
          <a:xfrm rot="0">
            <a:off x="1028700" y="800139"/>
            <a:ext cx="10015855" cy="1197610"/>
          </a:xfrm>
          <a:prstGeom prst="rect">
            <a:avLst/>
          </a:prstGeom>
        </p:spPr>
        <p:txBody>
          <a:bodyPr anchor="t" rtlCol="false" tIns="0" lIns="0" bIns="0" rIns="0">
            <a:spAutoFit/>
          </a:bodyPr>
          <a:lstStyle/>
          <a:p>
            <a:pPr algn="l">
              <a:lnSpc>
                <a:spcPts val="7400"/>
              </a:lnSpc>
            </a:pPr>
            <a:r>
              <a:rPr lang="en-US" sz="7400" b="true">
                <a:solidFill>
                  <a:srgbClr val="1E1E49"/>
                </a:solidFill>
                <a:latin typeface="Agrandir Bold"/>
                <a:ea typeface="Agrandir Bold"/>
                <a:cs typeface="Agrandir Bold"/>
                <a:sym typeface="Agrandir Bold"/>
              </a:rPr>
              <a:t>Best Model</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sp>
        <p:nvSpPr>
          <p:cNvPr name="Freeform 2" id="2"/>
          <p:cNvSpPr/>
          <p:nvPr/>
        </p:nvSpPr>
        <p:spPr>
          <a:xfrm flipH="true" flipV="false" rot="0">
            <a:off x="0" y="876339"/>
            <a:ext cx="18288000" cy="9343505"/>
          </a:xfrm>
          <a:custGeom>
            <a:avLst/>
            <a:gdLst/>
            <a:ahLst/>
            <a:cxnLst/>
            <a:rect r="r" b="b" t="t" l="l"/>
            <a:pathLst>
              <a:path h="9343505" w="18288000">
                <a:moveTo>
                  <a:pt x="18288000" y="0"/>
                </a:moveTo>
                <a:lnTo>
                  <a:pt x="0" y="0"/>
                </a:lnTo>
                <a:lnTo>
                  <a:pt x="0" y="9343505"/>
                </a:lnTo>
                <a:lnTo>
                  <a:pt x="18288000" y="9343505"/>
                </a:lnTo>
                <a:lnTo>
                  <a:pt x="1828800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a:ln cap="sq">
            <a:noFill/>
            <a:prstDash val="solid"/>
            <a:miter/>
          </a:ln>
        </p:spPr>
      </p:sp>
      <p:pic>
        <p:nvPicPr>
          <p:cNvPr name="Picture 3" id="3"/>
          <p:cNvPicPr>
            <a:picLocks noChangeAspect="true"/>
          </p:cNvPicPr>
          <p:nvPr/>
        </p:nvPicPr>
        <p:blipFill>
          <a:blip r:embed="rId5"/>
          <a:srcRect l="0" t="0" r="0" b="0"/>
          <a:stretch>
            <a:fillRect/>
          </a:stretch>
        </p:blipFill>
        <p:spPr>
          <a:xfrm flipH="false" flipV="false" rot="1308944">
            <a:off x="15779682" y="584763"/>
            <a:ext cx="2959237" cy="3745869"/>
          </a:xfrm>
          <a:prstGeom prst="rect">
            <a:avLst/>
          </a:prstGeom>
        </p:spPr>
      </p:pic>
      <p:sp>
        <p:nvSpPr>
          <p:cNvPr name="TextBox 4" id="4"/>
          <p:cNvSpPr txBox="true"/>
          <p:nvPr/>
        </p:nvSpPr>
        <p:spPr>
          <a:xfrm rot="0">
            <a:off x="0" y="940435"/>
            <a:ext cx="16419945" cy="3259455"/>
          </a:xfrm>
          <a:prstGeom prst="rect">
            <a:avLst/>
          </a:prstGeom>
        </p:spPr>
        <p:txBody>
          <a:bodyPr anchor="t" rtlCol="false" tIns="0" lIns="0" bIns="0" rIns="0">
            <a:spAutoFit/>
          </a:bodyPr>
          <a:lstStyle/>
          <a:p>
            <a:pPr algn="l" marL="647700" indent="-323850" lvl="1">
              <a:lnSpc>
                <a:spcPts val="4800"/>
              </a:lnSpc>
              <a:buFont typeface="Arial"/>
              <a:buChar char="•"/>
            </a:pPr>
            <a:r>
              <a:rPr lang="en-US" b="true" sz="3000">
                <a:solidFill>
                  <a:srgbClr val="2E2E2E"/>
                </a:solidFill>
                <a:latin typeface="Times New Roman Bold"/>
                <a:ea typeface="Times New Roman Bold"/>
                <a:cs typeface="Times New Roman Bold"/>
                <a:sym typeface="Times New Roman Bold"/>
              </a:rPr>
              <a:t>We define the best model as the one with the highest Accuracy, F1 Score, and Recall. Initially using 146 features, we selected the top 14 to 25 most important ones to improve performance and simplify the model. The performance metrics were as follows:</a:t>
            </a:r>
          </a:p>
          <a:p>
            <a:pPr algn="l" marL="647700" indent="-323850" lvl="1">
              <a:lnSpc>
                <a:spcPts val="4800"/>
              </a:lnSpc>
              <a:buFont typeface="Arial"/>
              <a:buChar char="•"/>
            </a:pPr>
            <a:r>
              <a:rPr lang="en-US" b="true" sz="3000">
                <a:solidFill>
                  <a:srgbClr val="2E2E2E"/>
                </a:solidFill>
                <a:latin typeface="Times New Roman Bold"/>
                <a:ea typeface="Times New Roman Bold"/>
                <a:cs typeface="Times New Roman Bold"/>
                <a:sym typeface="Times New Roman Bold"/>
              </a:rPr>
              <a:t>Using 146 features: Accuracy = 0.75, F1 Score = 0.75, Recall = 0.74</a:t>
            </a:r>
          </a:p>
          <a:p>
            <a:pPr algn="l" marL="647700" indent="-323850" lvl="1">
              <a:lnSpc>
                <a:spcPts val="4800"/>
              </a:lnSpc>
              <a:buFont typeface="Arial"/>
              <a:buChar char="•"/>
            </a:pPr>
            <a:r>
              <a:rPr lang="en-US" b="true" sz="3000">
                <a:solidFill>
                  <a:srgbClr val="2E2E2E"/>
                </a:solidFill>
                <a:latin typeface="Times New Roman Bold"/>
                <a:ea typeface="Times New Roman Bold"/>
                <a:cs typeface="Times New Roman Bold"/>
                <a:sym typeface="Times New Roman Bold"/>
              </a:rPr>
              <a:t>Using 14 features: Accuracy = 0.73, F1 Score = 0.71, Recall = 0.73</a:t>
            </a:r>
          </a:p>
        </p:txBody>
      </p:sp>
      <p:sp>
        <p:nvSpPr>
          <p:cNvPr name="TextBox 5" id="5"/>
          <p:cNvSpPr txBox="true"/>
          <p:nvPr/>
        </p:nvSpPr>
        <p:spPr>
          <a:xfrm rot="0">
            <a:off x="473299" y="-76200"/>
            <a:ext cx="10015855" cy="1197610"/>
          </a:xfrm>
          <a:prstGeom prst="rect">
            <a:avLst/>
          </a:prstGeom>
        </p:spPr>
        <p:txBody>
          <a:bodyPr anchor="t" rtlCol="false" tIns="0" lIns="0" bIns="0" rIns="0">
            <a:spAutoFit/>
          </a:bodyPr>
          <a:lstStyle/>
          <a:p>
            <a:pPr algn="l">
              <a:lnSpc>
                <a:spcPts val="7400"/>
              </a:lnSpc>
            </a:pPr>
            <a:r>
              <a:rPr lang="en-US" sz="7400" b="true">
                <a:solidFill>
                  <a:srgbClr val="1E1E49"/>
                </a:solidFill>
                <a:latin typeface="Agrandir Bold"/>
                <a:ea typeface="Agrandir Bold"/>
                <a:cs typeface="Agrandir Bold"/>
                <a:sym typeface="Agrandir Bold"/>
              </a:rPr>
              <a:t>Feature Importance</a:t>
            </a:r>
          </a:p>
        </p:txBody>
      </p:sp>
      <p:sp>
        <p:nvSpPr>
          <p:cNvPr name="Freeform 6" id="6"/>
          <p:cNvSpPr/>
          <p:nvPr/>
        </p:nvSpPr>
        <p:spPr>
          <a:xfrm flipH="false" flipV="false" rot="0">
            <a:off x="7284133" y="4357276"/>
            <a:ext cx="10661886" cy="5744091"/>
          </a:xfrm>
          <a:custGeom>
            <a:avLst/>
            <a:gdLst/>
            <a:ahLst/>
            <a:cxnLst/>
            <a:rect r="r" b="b" t="t" l="l"/>
            <a:pathLst>
              <a:path h="5744091" w="10661886">
                <a:moveTo>
                  <a:pt x="0" y="0"/>
                </a:moveTo>
                <a:lnTo>
                  <a:pt x="10661886" y="0"/>
                </a:lnTo>
                <a:lnTo>
                  <a:pt x="10661886" y="5744091"/>
                </a:lnTo>
                <a:lnTo>
                  <a:pt x="0" y="5744091"/>
                </a:lnTo>
                <a:lnTo>
                  <a:pt x="0" y="0"/>
                </a:lnTo>
                <a:close/>
              </a:path>
            </a:pathLst>
          </a:custGeom>
          <a:blipFill>
            <a:blip r:embed="rId6"/>
            <a:stretch>
              <a:fillRect l="0" t="0" r="0" b="0"/>
            </a:stretch>
          </a:blipFill>
        </p:spPr>
      </p:sp>
      <p:sp>
        <p:nvSpPr>
          <p:cNvPr name="TextBox 7" id="7"/>
          <p:cNvSpPr txBox="true"/>
          <p:nvPr/>
        </p:nvSpPr>
        <p:spPr>
          <a:xfrm rot="0">
            <a:off x="473299" y="5419572"/>
            <a:ext cx="6474854" cy="3467100"/>
          </a:xfrm>
          <a:prstGeom prst="rect">
            <a:avLst/>
          </a:prstGeom>
        </p:spPr>
        <p:txBody>
          <a:bodyPr anchor="t" rtlCol="false" tIns="0" lIns="0" bIns="0" rIns="0">
            <a:spAutoFit/>
          </a:bodyPr>
          <a:lstStyle/>
          <a:p>
            <a:pPr algn="ctr">
              <a:lnSpc>
                <a:spcPts val="4500"/>
              </a:lnSpc>
              <a:spcBef>
                <a:spcPct val="0"/>
              </a:spcBef>
            </a:pPr>
            <a:r>
              <a:rPr lang="en-US" b="true" sz="3000">
                <a:solidFill>
                  <a:srgbClr val="000000"/>
                </a:solidFill>
                <a:latin typeface="Times New Roman Bold"/>
                <a:ea typeface="Times New Roman Bold"/>
                <a:cs typeface="Times New Roman Bold"/>
                <a:sym typeface="Times New Roman Bold"/>
              </a:rPr>
              <a:t>Despite a slight decrease in performance with 14 features, we opted for this model due to its lower complexity and enhanced interpretability. The final model includes 14 key variables from a stacked ensemble fitted on the original dataset.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B6897C"/>
        </a:solidFill>
      </p:bgPr>
    </p:bg>
    <p:spTree>
      <p:nvGrpSpPr>
        <p:cNvPr id="1" name=""/>
        <p:cNvGrpSpPr/>
        <p:nvPr/>
      </p:nvGrpSpPr>
      <p:grpSpPr>
        <a:xfrm>
          <a:off x="0" y="0"/>
          <a:ext cx="0" cy="0"/>
          <a:chOff x="0" y="0"/>
          <a:chExt cx="0" cy="0"/>
        </a:xfrm>
      </p:grpSpPr>
      <p:grpSp>
        <p:nvGrpSpPr>
          <p:cNvPr name="Group 2" id="2"/>
          <p:cNvGrpSpPr/>
          <p:nvPr/>
        </p:nvGrpSpPr>
        <p:grpSpPr>
          <a:xfrm rot="0">
            <a:off x="8224651" y="3379273"/>
            <a:ext cx="8693378" cy="3528454"/>
            <a:chOff x="0" y="0"/>
            <a:chExt cx="11591171" cy="4704605"/>
          </a:xfrm>
        </p:grpSpPr>
        <p:sp>
          <p:nvSpPr>
            <p:cNvPr name="TextBox 3" id="3"/>
            <p:cNvSpPr txBox="true"/>
            <p:nvPr/>
          </p:nvSpPr>
          <p:spPr>
            <a:xfrm rot="0">
              <a:off x="0" y="-9525"/>
              <a:ext cx="11591171" cy="1635125"/>
            </a:xfrm>
            <a:prstGeom prst="rect">
              <a:avLst/>
            </a:prstGeom>
          </p:spPr>
          <p:txBody>
            <a:bodyPr anchor="t" rtlCol="false" tIns="0" lIns="0" bIns="0" rIns="0">
              <a:spAutoFit/>
            </a:bodyPr>
            <a:lstStyle/>
            <a:p>
              <a:pPr algn="l">
                <a:lnSpc>
                  <a:spcPts val="9600"/>
                </a:lnSpc>
              </a:pPr>
              <a:r>
                <a:rPr lang="en-US" sz="8000" b="true">
                  <a:solidFill>
                    <a:srgbClr val="FFFFFF"/>
                  </a:solidFill>
                  <a:latin typeface="Aileron Bold"/>
                  <a:ea typeface="Aileron Bold"/>
                  <a:cs typeface="Aileron Bold"/>
                  <a:sym typeface="Aileron Bold"/>
                </a:rPr>
                <a:t>DATA PRODUCT</a:t>
              </a:r>
            </a:p>
          </p:txBody>
        </p:sp>
        <p:sp>
          <p:nvSpPr>
            <p:cNvPr name="TextBox 4" id="4"/>
            <p:cNvSpPr txBox="true"/>
            <p:nvPr/>
          </p:nvSpPr>
          <p:spPr>
            <a:xfrm rot="0">
              <a:off x="0" y="2294924"/>
              <a:ext cx="11591171" cy="558800"/>
            </a:xfrm>
            <a:prstGeom prst="rect">
              <a:avLst/>
            </a:prstGeom>
          </p:spPr>
          <p:txBody>
            <a:bodyPr anchor="t" rtlCol="false" tIns="0" lIns="0" bIns="0" rIns="0">
              <a:spAutoFit/>
            </a:bodyPr>
            <a:lstStyle/>
            <a:p>
              <a:pPr algn="l">
                <a:lnSpc>
                  <a:spcPts val="3359"/>
                </a:lnSpc>
              </a:pPr>
            </a:p>
          </p:txBody>
        </p:sp>
        <p:sp>
          <p:nvSpPr>
            <p:cNvPr name="TextBox 5" id="5"/>
            <p:cNvSpPr txBox="true"/>
            <p:nvPr/>
          </p:nvSpPr>
          <p:spPr>
            <a:xfrm rot="0">
              <a:off x="0" y="4157447"/>
              <a:ext cx="11591171" cy="547158"/>
            </a:xfrm>
            <a:prstGeom prst="rect">
              <a:avLst/>
            </a:prstGeom>
          </p:spPr>
          <p:txBody>
            <a:bodyPr anchor="t" rtlCol="false" tIns="0" lIns="0" bIns="0" rIns="0">
              <a:spAutoFit/>
            </a:bodyPr>
            <a:lstStyle/>
            <a:p>
              <a:pPr algn="l">
                <a:lnSpc>
                  <a:spcPts val="3499"/>
                </a:lnSpc>
              </a:pPr>
            </a:p>
          </p:txBody>
        </p:sp>
        <p:sp>
          <p:nvSpPr>
            <p:cNvPr name="AutoShape 6" id="6"/>
            <p:cNvSpPr/>
            <p:nvPr/>
          </p:nvSpPr>
          <p:spPr>
            <a:xfrm>
              <a:off x="0" y="3529398"/>
              <a:ext cx="11591171" cy="0"/>
            </a:xfrm>
            <a:prstGeom prst="line">
              <a:avLst/>
            </a:prstGeom>
            <a:ln cap="rnd" w="12700">
              <a:solidFill>
                <a:srgbClr val="EBB8A9"/>
              </a:solidFill>
              <a:prstDash val="solid"/>
              <a:headEnd type="none" len="sm" w="sm"/>
              <a:tailEnd type="none" len="sm" w="sm"/>
            </a:ln>
          </p:spPr>
        </p:sp>
      </p:grpSp>
      <p:sp>
        <p:nvSpPr>
          <p:cNvPr name="Freeform 7" id="7"/>
          <p:cNvSpPr/>
          <p:nvPr/>
        </p:nvSpPr>
        <p:spPr>
          <a:xfrm flipH="false" flipV="false" rot="0">
            <a:off x="0" y="0"/>
            <a:ext cx="7604588" cy="10287000"/>
          </a:xfrm>
          <a:custGeom>
            <a:avLst/>
            <a:gdLst/>
            <a:ahLst/>
            <a:cxnLst/>
            <a:rect r="r" b="b" t="t" l="l"/>
            <a:pathLst>
              <a:path h="10287000" w="7604588">
                <a:moveTo>
                  <a:pt x="0" y="0"/>
                </a:moveTo>
                <a:lnTo>
                  <a:pt x="7604588" y="0"/>
                </a:lnTo>
                <a:lnTo>
                  <a:pt x="7604588" y="10287000"/>
                </a:lnTo>
                <a:lnTo>
                  <a:pt x="0" y="10287000"/>
                </a:lnTo>
                <a:lnTo>
                  <a:pt x="0" y="0"/>
                </a:lnTo>
                <a:close/>
              </a:path>
            </a:pathLst>
          </a:custGeom>
          <a:blipFill>
            <a:blip r:embed="rId3"/>
            <a:stretch>
              <a:fillRect l="-39058" t="0" r="-63978"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sp>
        <p:nvSpPr>
          <p:cNvPr name="Freeform 2" id="2"/>
          <p:cNvSpPr/>
          <p:nvPr/>
        </p:nvSpPr>
        <p:spPr>
          <a:xfrm flipH="false" flipV="false" rot="0">
            <a:off x="263696" y="222049"/>
            <a:ext cx="13965498" cy="6441586"/>
          </a:xfrm>
          <a:custGeom>
            <a:avLst/>
            <a:gdLst/>
            <a:ahLst/>
            <a:cxnLst/>
            <a:rect r="r" b="b" t="t" l="l"/>
            <a:pathLst>
              <a:path h="6441586" w="13965498">
                <a:moveTo>
                  <a:pt x="0" y="0"/>
                </a:moveTo>
                <a:lnTo>
                  <a:pt x="13965497" y="0"/>
                </a:lnTo>
                <a:lnTo>
                  <a:pt x="13965497" y="6441586"/>
                </a:lnTo>
                <a:lnTo>
                  <a:pt x="0" y="6441586"/>
                </a:lnTo>
                <a:lnTo>
                  <a:pt x="0" y="0"/>
                </a:lnTo>
                <a:close/>
              </a:path>
            </a:pathLst>
          </a:custGeom>
          <a:blipFill>
            <a:blip r:embed="rId2"/>
            <a:stretch>
              <a:fillRect l="0" t="0" r="0" b="0"/>
            </a:stretch>
          </a:blipFill>
        </p:spPr>
      </p:sp>
      <p:sp>
        <p:nvSpPr>
          <p:cNvPr name="Freeform 3" id="3"/>
          <p:cNvSpPr/>
          <p:nvPr/>
        </p:nvSpPr>
        <p:spPr>
          <a:xfrm flipH="false" flipV="false" rot="0">
            <a:off x="15602449" y="2848268"/>
            <a:ext cx="1656851" cy="1647813"/>
          </a:xfrm>
          <a:custGeom>
            <a:avLst/>
            <a:gdLst/>
            <a:ahLst/>
            <a:cxnLst/>
            <a:rect r="r" b="b" t="t" l="l"/>
            <a:pathLst>
              <a:path h="1647813" w="1656851">
                <a:moveTo>
                  <a:pt x="0" y="0"/>
                </a:moveTo>
                <a:lnTo>
                  <a:pt x="1656851" y="0"/>
                </a:lnTo>
                <a:lnTo>
                  <a:pt x="1656851" y="1647814"/>
                </a:lnTo>
                <a:lnTo>
                  <a:pt x="0" y="1647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76518" y="7047486"/>
            <a:ext cx="4596361" cy="1604548"/>
          </a:xfrm>
          <a:custGeom>
            <a:avLst/>
            <a:gdLst/>
            <a:ahLst/>
            <a:cxnLst/>
            <a:rect r="r" b="b" t="t" l="l"/>
            <a:pathLst>
              <a:path h="1604548" w="4596361">
                <a:moveTo>
                  <a:pt x="0" y="0"/>
                </a:moveTo>
                <a:lnTo>
                  <a:pt x="4596362" y="0"/>
                </a:lnTo>
                <a:lnTo>
                  <a:pt x="4596362" y="1604548"/>
                </a:lnTo>
                <a:lnTo>
                  <a:pt x="0" y="16045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620578" y="7678310"/>
            <a:ext cx="5274603" cy="2277778"/>
          </a:xfrm>
          <a:prstGeom prst="rect">
            <a:avLst/>
          </a:prstGeom>
        </p:spPr>
        <p:txBody>
          <a:bodyPr anchor="t" rtlCol="false" tIns="0" lIns="0" bIns="0" rIns="0">
            <a:spAutoFit/>
          </a:bodyPr>
          <a:lstStyle/>
          <a:p>
            <a:pPr algn="ctr">
              <a:lnSpc>
                <a:spcPts val="7425"/>
              </a:lnSpc>
            </a:pPr>
            <a:r>
              <a:rPr lang="en-US" sz="4950" b="true">
                <a:solidFill>
                  <a:srgbClr val="000000"/>
                </a:solidFill>
                <a:latin typeface="Arimo Bold"/>
                <a:ea typeface="Arimo Bold"/>
                <a:cs typeface="Arimo Bold"/>
                <a:sym typeface="Arimo Bold"/>
              </a:rPr>
              <a:t>Developed Using </a:t>
            </a:r>
          </a:p>
          <a:p>
            <a:pPr algn="ctr">
              <a:lnSpc>
                <a:spcPts val="5254"/>
              </a:lnSpc>
            </a:pPr>
            <a:r>
              <a:rPr lang="en-US" sz="3502" b="true">
                <a:solidFill>
                  <a:srgbClr val="000000"/>
                </a:solidFill>
                <a:latin typeface="Arimo Bold"/>
                <a:ea typeface="Arimo Bold"/>
                <a:cs typeface="Arimo Bold"/>
                <a:sym typeface="Arimo Bold"/>
              </a:rPr>
              <a:t>-</a:t>
            </a:r>
            <a:r>
              <a:rPr lang="en-US" sz="3502" b="true">
                <a:solidFill>
                  <a:srgbClr val="000000"/>
                </a:solidFill>
                <a:latin typeface="Arimo Bold"/>
                <a:ea typeface="Arimo Bold"/>
                <a:cs typeface="Arimo Bold"/>
                <a:sym typeface="Arimo Bold"/>
              </a:rPr>
              <a:t>Front End -  </a:t>
            </a:r>
            <a:r>
              <a:rPr lang="en-US" sz="3502" b="true">
                <a:solidFill>
                  <a:srgbClr val="000000"/>
                </a:solidFill>
                <a:latin typeface="Arimo Bold"/>
                <a:ea typeface="Arimo Bold"/>
                <a:cs typeface="Arimo Bold"/>
                <a:sym typeface="Arimo Bold"/>
              </a:rPr>
              <a:t>React</a:t>
            </a:r>
          </a:p>
          <a:p>
            <a:pPr algn="ctr">
              <a:lnSpc>
                <a:spcPts val="5254"/>
              </a:lnSpc>
              <a:spcBef>
                <a:spcPct val="0"/>
              </a:spcBef>
            </a:pPr>
            <a:r>
              <a:rPr lang="en-US" b="true" sz="3502">
                <a:solidFill>
                  <a:srgbClr val="000000"/>
                </a:solidFill>
                <a:latin typeface="Arimo Bold"/>
                <a:ea typeface="Arimo Bold"/>
                <a:cs typeface="Arimo Bold"/>
                <a:sym typeface="Arimo Bold"/>
              </a:rPr>
              <a:t>  -BackEnd -  Python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997628"/>
            <a:ext cx="9989708" cy="0"/>
          </a:xfrm>
          <a:prstGeom prst="line">
            <a:avLst/>
          </a:prstGeom>
          <a:ln cap="rnd" w="9525">
            <a:solidFill>
              <a:srgbClr val="B6897C"/>
            </a:solidFill>
            <a:prstDash val="solid"/>
            <a:headEnd type="none" len="sm" w="sm"/>
            <a:tailEnd type="none" len="sm" w="sm"/>
          </a:ln>
        </p:spPr>
      </p:sp>
      <p:sp>
        <p:nvSpPr>
          <p:cNvPr name="AutoShape 3" id="3"/>
          <p:cNvSpPr/>
          <p:nvPr/>
        </p:nvSpPr>
        <p:spPr>
          <a:xfrm>
            <a:off x="1028700" y="5285199"/>
            <a:ext cx="9989708" cy="0"/>
          </a:xfrm>
          <a:prstGeom prst="line">
            <a:avLst/>
          </a:prstGeom>
          <a:ln cap="rnd" w="9525">
            <a:solidFill>
              <a:srgbClr val="B6897C"/>
            </a:solidFill>
            <a:prstDash val="solid"/>
            <a:headEnd type="none" len="sm" w="sm"/>
            <a:tailEnd type="none" len="sm" w="sm"/>
          </a:ln>
        </p:spPr>
      </p:sp>
      <p:sp>
        <p:nvSpPr>
          <p:cNvPr name="AutoShape 4" id="4"/>
          <p:cNvSpPr/>
          <p:nvPr/>
        </p:nvSpPr>
        <p:spPr>
          <a:xfrm>
            <a:off x="1028700" y="6572771"/>
            <a:ext cx="9989708" cy="0"/>
          </a:xfrm>
          <a:prstGeom prst="line">
            <a:avLst/>
          </a:prstGeom>
          <a:ln cap="rnd" w="9525">
            <a:solidFill>
              <a:srgbClr val="B6897C"/>
            </a:solidFill>
            <a:prstDash val="solid"/>
            <a:headEnd type="none" len="sm" w="sm"/>
            <a:tailEnd type="none" len="sm" w="sm"/>
          </a:ln>
        </p:spPr>
      </p:sp>
      <p:sp>
        <p:nvSpPr>
          <p:cNvPr name="AutoShape 5" id="5"/>
          <p:cNvSpPr/>
          <p:nvPr/>
        </p:nvSpPr>
        <p:spPr>
          <a:xfrm>
            <a:off x="1028700" y="8393742"/>
            <a:ext cx="9989708" cy="0"/>
          </a:xfrm>
          <a:prstGeom prst="line">
            <a:avLst/>
          </a:prstGeom>
          <a:ln cap="rnd" w="9525">
            <a:solidFill>
              <a:srgbClr val="B6897C"/>
            </a:solidFill>
            <a:prstDash val="solid"/>
            <a:headEnd type="none" len="sm" w="sm"/>
            <a:tailEnd type="none" len="sm" w="sm"/>
          </a:ln>
        </p:spPr>
      </p:sp>
      <p:sp>
        <p:nvSpPr>
          <p:cNvPr name="AutoShape 6" id="6"/>
          <p:cNvSpPr/>
          <p:nvPr/>
        </p:nvSpPr>
        <p:spPr>
          <a:xfrm>
            <a:off x="1028700" y="9718565"/>
            <a:ext cx="9989708" cy="0"/>
          </a:xfrm>
          <a:prstGeom prst="line">
            <a:avLst/>
          </a:prstGeom>
          <a:ln cap="rnd" w="9525">
            <a:solidFill>
              <a:srgbClr val="B6897C"/>
            </a:solidFill>
            <a:prstDash val="solid"/>
            <a:headEnd type="none" len="sm" w="sm"/>
            <a:tailEnd type="none" len="sm" w="sm"/>
          </a:ln>
        </p:spPr>
      </p:sp>
      <p:sp>
        <p:nvSpPr>
          <p:cNvPr name="Freeform 7" id="7"/>
          <p:cNvSpPr/>
          <p:nvPr/>
        </p:nvSpPr>
        <p:spPr>
          <a:xfrm flipH="false" flipV="false" rot="0">
            <a:off x="11180595" y="0"/>
            <a:ext cx="8322814" cy="10287000"/>
          </a:xfrm>
          <a:custGeom>
            <a:avLst/>
            <a:gdLst/>
            <a:ahLst/>
            <a:cxnLst/>
            <a:rect r="r" b="b" t="t" l="l"/>
            <a:pathLst>
              <a:path h="10287000" w="8322814">
                <a:moveTo>
                  <a:pt x="0" y="0"/>
                </a:moveTo>
                <a:lnTo>
                  <a:pt x="8322814" y="0"/>
                </a:lnTo>
                <a:lnTo>
                  <a:pt x="8322814" y="10287000"/>
                </a:lnTo>
                <a:lnTo>
                  <a:pt x="0" y="10287000"/>
                </a:lnTo>
                <a:lnTo>
                  <a:pt x="0" y="0"/>
                </a:lnTo>
                <a:close/>
              </a:path>
            </a:pathLst>
          </a:custGeom>
          <a:blipFill>
            <a:blip r:embed="rId3"/>
            <a:stretch>
              <a:fillRect l="-14715" t="0" r="0" b="0"/>
            </a:stretch>
          </a:blipFill>
        </p:spPr>
      </p:sp>
      <p:sp>
        <p:nvSpPr>
          <p:cNvPr name="TextBox 8" id="8"/>
          <p:cNvSpPr txBox="true"/>
          <p:nvPr/>
        </p:nvSpPr>
        <p:spPr>
          <a:xfrm rot="0">
            <a:off x="1028700" y="923925"/>
            <a:ext cx="9989708" cy="863600"/>
          </a:xfrm>
          <a:prstGeom prst="rect">
            <a:avLst/>
          </a:prstGeom>
        </p:spPr>
        <p:txBody>
          <a:bodyPr anchor="t" rtlCol="false" tIns="0" lIns="0" bIns="0" rIns="0">
            <a:spAutoFit/>
          </a:bodyPr>
          <a:lstStyle/>
          <a:p>
            <a:pPr algn="l">
              <a:lnSpc>
                <a:spcPts val="7000"/>
              </a:lnSpc>
            </a:pPr>
            <a:r>
              <a:rPr lang="en-US" sz="5000" b="true">
                <a:solidFill>
                  <a:srgbClr val="B6897C"/>
                </a:solidFill>
                <a:latin typeface="Canva Sans Bold"/>
                <a:ea typeface="Canva Sans Bold"/>
                <a:cs typeface="Canva Sans Bold"/>
                <a:sym typeface="Canva Sans Bold"/>
              </a:rPr>
              <a:t>CONCLUSIONS</a:t>
            </a:r>
          </a:p>
        </p:txBody>
      </p:sp>
      <p:sp>
        <p:nvSpPr>
          <p:cNvPr name="TextBox 9" id="9"/>
          <p:cNvSpPr txBox="true"/>
          <p:nvPr/>
        </p:nvSpPr>
        <p:spPr>
          <a:xfrm rot="0">
            <a:off x="1028700" y="2534692"/>
            <a:ext cx="9989708" cy="10477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Health status, civic engagement, financial staibility significnalty affects Quality of Life.</a:t>
            </a:r>
          </a:p>
        </p:txBody>
      </p:sp>
      <p:sp>
        <p:nvSpPr>
          <p:cNvPr name="TextBox 10" id="10"/>
          <p:cNvSpPr txBox="true"/>
          <p:nvPr/>
        </p:nvSpPr>
        <p:spPr>
          <a:xfrm rot="0">
            <a:off x="1028700" y="4355663"/>
            <a:ext cx="9989708" cy="5143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SMOTE and oversampling improved the model</a:t>
            </a:r>
          </a:p>
        </p:txBody>
      </p:sp>
      <p:sp>
        <p:nvSpPr>
          <p:cNvPr name="TextBox 11" id="11"/>
          <p:cNvSpPr txBox="true"/>
          <p:nvPr/>
        </p:nvSpPr>
        <p:spPr>
          <a:xfrm rot="0">
            <a:off x="1028700" y="5643235"/>
            <a:ext cx="9989708" cy="5143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Stacking classifier gives the highest accuracy</a:t>
            </a:r>
          </a:p>
        </p:txBody>
      </p:sp>
      <p:sp>
        <p:nvSpPr>
          <p:cNvPr name="TextBox 12" id="12"/>
          <p:cNvSpPr txBox="true"/>
          <p:nvPr/>
        </p:nvSpPr>
        <p:spPr>
          <a:xfrm rot="0">
            <a:off x="1028700" y="6930806"/>
            <a:ext cx="9989708" cy="10477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Data set is limited to Austin, Texas so hard to generalize</a:t>
            </a:r>
          </a:p>
        </p:txBody>
      </p:sp>
      <p:sp>
        <p:nvSpPr>
          <p:cNvPr name="TextBox 13" id="13"/>
          <p:cNvSpPr txBox="true"/>
          <p:nvPr/>
        </p:nvSpPr>
        <p:spPr>
          <a:xfrm rot="0">
            <a:off x="1028700" y="8751778"/>
            <a:ext cx="9989708" cy="5143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Smaller sample size for low Quality of Life category</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B6897C"/>
        </a:solidFill>
      </p:bgPr>
    </p:bg>
    <p:spTree>
      <p:nvGrpSpPr>
        <p:cNvPr id="1" name=""/>
        <p:cNvGrpSpPr/>
        <p:nvPr/>
      </p:nvGrpSpPr>
      <p:grpSpPr>
        <a:xfrm>
          <a:off x="0" y="0"/>
          <a:ext cx="0" cy="0"/>
          <a:chOff x="0" y="0"/>
          <a:chExt cx="0" cy="0"/>
        </a:xfrm>
      </p:grpSpPr>
      <p:sp>
        <p:nvSpPr>
          <p:cNvPr name="Freeform 2" id="2"/>
          <p:cNvSpPr/>
          <p:nvPr/>
        </p:nvSpPr>
        <p:spPr>
          <a:xfrm flipH="false" flipV="false" rot="0">
            <a:off x="0" y="6802195"/>
            <a:ext cx="18288000" cy="3484805"/>
          </a:xfrm>
          <a:custGeom>
            <a:avLst/>
            <a:gdLst/>
            <a:ahLst/>
            <a:cxnLst/>
            <a:rect r="r" b="b" t="t" l="l"/>
            <a:pathLst>
              <a:path h="3484805" w="18288000">
                <a:moveTo>
                  <a:pt x="0" y="0"/>
                </a:moveTo>
                <a:lnTo>
                  <a:pt x="18288000" y="0"/>
                </a:lnTo>
                <a:lnTo>
                  <a:pt x="18288000" y="3484805"/>
                </a:lnTo>
                <a:lnTo>
                  <a:pt x="0" y="3484805"/>
                </a:lnTo>
                <a:lnTo>
                  <a:pt x="0" y="0"/>
                </a:lnTo>
                <a:close/>
              </a:path>
            </a:pathLst>
          </a:custGeom>
          <a:blipFill>
            <a:blip r:embed="rId2"/>
            <a:stretch>
              <a:fillRect l="0" t="-134536" r="0" b="-115325"/>
            </a:stretch>
          </a:blipFill>
        </p:spPr>
      </p:sp>
      <p:sp>
        <p:nvSpPr>
          <p:cNvPr name="AutoShape 3" id="3"/>
          <p:cNvSpPr/>
          <p:nvPr/>
        </p:nvSpPr>
        <p:spPr>
          <a:xfrm>
            <a:off x="2758206" y="2171287"/>
            <a:ext cx="12771587" cy="0"/>
          </a:xfrm>
          <a:prstGeom prst="line">
            <a:avLst/>
          </a:prstGeom>
          <a:ln cap="rnd" w="9525">
            <a:solidFill>
              <a:srgbClr val="FFFFFF"/>
            </a:solidFill>
            <a:prstDash val="solid"/>
            <a:headEnd type="none" len="sm" w="sm"/>
            <a:tailEnd type="none" len="sm" w="sm"/>
          </a:ln>
        </p:spPr>
      </p:sp>
      <p:sp>
        <p:nvSpPr>
          <p:cNvPr name="Freeform 4" id="4"/>
          <p:cNvSpPr/>
          <p:nvPr/>
        </p:nvSpPr>
        <p:spPr>
          <a:xfrm flipH="false" flipV="false" rot="0">
            <a:off x="0" y="5483987"/>
            <a:ext cx="18288000" cy="9873740"/>
          </a:xfrm>
          <a:custGeom>
            <a:avLst/>
            <a:gdLst/>
            <a:ahLst/>
            <a:cxnLst/>
            <a:rect r="r" b="b" t="t" l="l"/>
            <a:pathLst>
              <a:path h="9873740" w="18288000">
                <a:moveTo>
                  <a:pt x="0" y="0"/>
                </a:moveTo>
                <a:lnTo>
                  <a:pt x="18288000" y="0"/>
                </a:lnTo>
                <a:lnTo>
                  <a:pt x="18288000" y="9873740"/>
                </a:lnTo>
                <a:lnTo>
                  <a:pt x="0" y="9873740"/>
                </a:lnTo>
                <a:lnTo>
                  <a:pt x="0" y="0"/>
                </a:lnTo>
                <a:close/>
              </a:path>
            </a:pathLst>
          </a:custGeom>
          <a:blipFill>
            <a:blip r:embed="rId3"/>
            <a:stretch>
              <a:fillRect l="0" t="-4185" r="0" b="0"/>
            </a:stretch>
          </a:blipFill>
        </p:spPr>
      </p:sp>
      <p:sp>
        <p:nvSpPr>
          <p:cNvPr name="TextBox 5" id="5"/>
          <p:cNvSpPr txBox="true"/>
          <p:nvPr/>
        </p:nvSpPr>
        <p:spPr>
          <a:xfrm rot="0">
            <a:off x="1876745" y="595313"/>
            <a:ext cx="14021272" cy="1381125"/>
          </a:xfrm>
          <a:prstGeom prst="rect">
            <a:avLst/>
          </a:prstGeom>
        </p:spPr>
        <p:txBody>
          <a:bodyPr anchor="t" rtlCol="false" tIns="0" lIns="0" bIns="0" rIns="0">
            <a:spAutoFit/>
          </a:bodyPr>
          <a:lstStyle/>
          <a:p>
            <a:pPr algn="ctr">
              <a:lnSpc>
                <a:spcPts val="10800"/>
              </a:lnSpc>
            </a:pPr>
            <a:r>
              <a:rPr lang="en-US" sz="9000">
                <a:solidFill>
                  <a:srgbClr val="FFFFFF"/>
                </a:solidFill>
                <a:latin typeface="Aileron"/>
                <a:ea typeface="Aileron"/>
                <a:cs typeface="Aileron"/>
                <a:sym typeface="Aileron"/>
              </a:rPr>
              <a:t>THANK YOU</a:t>
            </a:r>
          </a:p>
        </p:txBody>
      </p:sp>
      <p:sp>
        <p:nvSpPr>
          <p:cNvPr name="TextBox 6" id="6"/>
          <p:cNvSpPr txBox="true"/>
          <p:nvPr/>
        </p:nvSpPr>
        <p:spPr>
          <a:xfrm rot="0">
            <a:off x="5145847" y="2299462"/>
            <a:ext cx="7483069" cy="3270250"/>
          </a:xfrm>
          <a:prstGeom prst="rect">
            <a:avLst/>
          </a:prstGeom>
        </p:spPr>
        <p:txBody>
          <a:bodyPr anchor="t" rtlCol="false" tIns="0" lIns="0" bIns="0" rIns="0">
            <a:spAutoFit/>
          </a:bodyPr>
          <a:lstStyle/>
          <a:p>
            <a:pPr algn="ctr">
              <a:lnSpc>
                <a:spcPts val="4899"/>
              </a:lnSpc>
            </a:pPr>
            <a:r>
              <a:rPr lang="en-US" sz="3499">
                <a:solidFill>
                  <a:srgbClr val="FFFFFF"/>
                </a:solidFill>
                <a:latin typeface="Aileron"/>
                <a:ea typeface="Aileron"/>
                <a:cs typeface="Aileron"/>
                <a:sym typeface="Aileron"/>
              </a:rPr>
              <a:t>Group Members</a:t>
            </a:r>
          </a:p>
          <a:p>
            <a:pPr algn="ctr">
              <a:lnSpc>
                <a:spcPts val="4200"/>
              </a:lnSpc>
            </a:pPr>
            <a:r>
              <a:rPr lang="en-US" sz="3000">
                <a:solidFill>
                  <a:srgbClr val="FFFFFF"/>
                </a:solidFill>
                <a:latin typeface="Aileron"/>
                <a:ea typeface="Aileron"/>
                <a:cs typeface="Aileron"/>
                <a:sym typeface="Aileron"/>
              </a:rPr>
              <a:t>s15352 - Tharuka Fonseka </a:t>
            </a:r>
          </a:p>
          <a:p>
            <a:pPr algn="ctr">
              <a:lnSpc>
                <a:spcPts val="4200"/>
              </a:lnSpc>
            </a:pPr>
            <a:r>
              <a:rPr lang="en-US" sz="3000">
                <a:solidFill>
                  <a:srgbClr val="FFFFFF"/>
                </a:solidFill>
                <a:latin typeface="Aileron"/>
                <a:ea typeface="Aileron"/>
                <a:cs typeface="Aileron"/>
                <a:sym typeface="Aileron"/>
              </a:rPr>
              <a:t>s15365 - Thusali Kodikara </a:t>
            </a:r>
          </a:p>
          <a:p>
            <a:pPr algn="ctr">
              <a:lnSpc>
                <a:spcPts val="4200"/>
              </a:lnSpc>
            </a:pPr>
            <a:r>
              <a:rPr lang="en-US" sz="3000">
                <a:solidFill>
                  <a:srgbClr val="FFFFFF"/>
                </a:solidFill>
                <a:latin typeface="Aileron"/>
                <a:ea typeface="Aileron"/>
                <a:cs typeface="Aileron"/>
                <a:sym typeface="Aileron"/>
              </a:rPr>
              <a:t>s15680 - Hiruni Kudagama </a:t>
            </a:r>
          </a:p>
          <a:p>
            <a:pPr algn="ctr">
              <a:lnSpc>
                <a:spcPts val="4200"/>
              </a:lnSpc>
            </a:pPr>
            <a:r>
              <a:rPr lang="en-US" sz="3000">
                <a:solidFill>
                  <a:srgbClr val="FFFFFF"/>
                </a:solidFill>
                <a:latin typeface="Aileron"/>
                <a:ea typeface="Aileron"/>
                <a:cs typeface="Aileron"/>
                <a:sym typeface="Aileron"/>
              </a:rPr>
              <a:t>s15771 - Kavishka Palihena</a:t>
            </a:r>
          </a:p>
          <a:p>
            <a:pPr algn="ctr">
              <a:lnSpc>
                <a:spcPts val="4200"/>
              </a:lnSpc>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450254"/>
            <a:ext cx="6063565" cy="971550"/>
          </a:xfrm>
          <a:prstGeom prst="rect">
            <a:avLst/>
          </a:prstGeom>
        </p:spPr>
        <p:txBody>
          <a:bodyPr anchor="t" rtlCol="false" tIns="0" lIns="0" bIns="0" rIns="0">
            <a:spAutoFit/>
          </a:bodyPr>
          <a:lstStyle/>
          <a:p>
            <a:pPr algn="l">
              <a:lnSpc>
                <a:spcPts val="7680"/>
              </a:lnSpc>
            </a:pPr>
            <a:r>
              <a:rPr lang="en-US" sz="6400" b="true">
                <a:solidFill>
                  <a:srgbClr val="B6897C"/>
                </a:solidFill>
                <a:latin typeface="Aileron Bold"/>
                <a:ea typeface="Aileron Bold"/>
                <a:cs typeface="Aileron Bold"/>
                <a:sym typeface="Aileron Bold"/>
              </a:rPr>
              <a:t>Preprocessing</a:t>
            </a:r>
          </a:p>
        </p:txBody>
      </p:sp>
      <p:sp>
        <p:nvSpPr>
          <p:cNvPr name="TextBox 3" id="3"/>
          <p:cNvSpPr txBox="true"/>
          <p:nvPr/>
        </p:nvSpPr>
        <p:spPr>
          <a:xfrm rot="0">
            <a:off x="7701859" y="1737732"/>
            <a:ext cx="1475090" cy="422275"/>
          </a:xfrm>
          <a:prstGeom prst="rect">
            <a:avLst/>
          </a:prstGeom>
        </p:spPr>
        <p:txBody>
          <a:bodyPr anchor="t" rtlCol="false" tIns="0" lIns="0" bIns="0" rIns="0">
            <a:spAutoFit/>
          </a:bodyPr>
          <a:lstStyle/>
          <a:p>
            <a:pPr algn="ctr">
              <a:lnSpc>
                <a:spcPts val="3499"/>
              </a:lnSpc>
            </a:pPr>
            <a:r>
              <a:rPr lang="en-US" b="true" sz="2499">
                <a:solidFill>
                  <a:srgbClr val="B6897C"/>
                </a:solidFill>
                <a:latin typeface="Aileron Bold"/>
                <a:ea typeface="Aileron Bold"/>
                <a:cs typeface="Aileron Bold"/>
                <a:sym typeface="Aileron Bold"/>
              </a:rPr>
              <a:t>STEP 1</a:t>
            </a:r>
          </a:p>
        </p:txBody>
      </p:sp>
      <p:sp>
        <p:nvSpPr>
          <p:cNvPr name="AutoShape 4" id="4"/>
          <p:cNvSpPr/>
          <p:nvPr/>
        </p:nvSpPr>
        <p:spPr>
          <a:xfrm rot="0">
            <a:off x="1028700" y="1019175"/>
            <a:ext cx="16230600" cy="0"/>
          </a:xfrm>
          <a:prstGeom prst="line">
            <a:avLst/>
          </a:prstGeom>
          <a:ln cap="rnd" w="9525">
            <a:solidFill>
              <a:srgbClr val="B6897C"/>
            </a:solidFill>
            <a:prstDash val="solid"/>
            <a:headEnd type="none" len="sm" w="sm"/>
            <a:tailEnd type="none" len="sm" w="sm"/>
          </a:ln>
        </p:spPr>
      </p:sp>
      <p:sp>
        <p:nvSpPr>
          <p:cNvPr name="TextBox 5" id="5"/>
          <p:cNvSpPr txBox="true"/>
          <p:nvPr/>
        </p:nvSpPr>
        <p:spPr>
          <a:xfrm rot="0">
            <a:off x="7701859" y="4295385"/>
            <a:ext cx="1475090" cy="422275"/>
          </a:xfrm>
          <a:prstGeom prst="rect">
            <a:avLst/>
          </a:prstGeom>
        </p:spPr>
        <p:txBody>
          <a:bodyPr anchor="t" rtlCol="false" tIns="0" lIns="0" bIns="0" rIns="0">
            <a:spAutoFit/>
          </a:bodyPr>
          <a:lstStyle/>
          <a:p>
            <a:pPr algn="ctr">
              <a:lnSpc>
                <a:spcPts val="3499"/>
              </a:lnSpc>
            </a:pPr>
            <a:r>
              <a:rPr lang="en-US" b="true" sz="2499">
                <a:solidFill>
                  <a:srgbClr val="B6897C"/>
                </a:solidFill>
                <a:latin typeface="Aileron Bold"/>
                <a:ea typeface="Aileron Bold"/>
                <a:cs typeface="Aileron Bold"/>
                <a:sym typeface="Aileron Bold"/>
              </a:rPr>
              <a:t>STEP 3</a:t>
            </a:r>
          </a:p>
        </p:txBody>
      </p:sp>
      <p:sp>
        <p:nvSpPr>
          <p:cNvPr name="TextBox 6" id="6"/>
          <p:cNvSpPr txBox="true"/>
          <p:nvPr/>
        </p:nvSpPr>
        <p:spPr>
          <a:xfrm rot="0">
            <a:off x="7674317" y="8473564"/>
            <a:ext cx="1475090" cy="422275"/>
          </a:xfrm>
          <a:prstGeom prst="rect">
            <a:avLst/>
          </a:prstGeom>
        </p:spPr>
        <p:txBody>
          <a:bodyPr anchor="t" rtlCol="false" tIns="0" lIns="0" bIns="0" rIns="0">
            <a:spAutoFit/>
          </a:bodyPr>
          <a:lstStyle/>
          <a:p>
            <a:pPr algn="ctr">
              <a:lnSpc>
                <a:spcPts val="3499"/>
              </a:lnSpc>
            </a:pPr>
            <a:r>
              <a:rPr lang="en-US" b="true" sz="2499">
                <a:solidFill>
                  <a:srgbClr val="B6897C"/>
                </a:solidFill>
                <a:latin typeface="Aileron Bold"/>
                <a:ea typeface="Aileron Bold"/>
                <a:cs typeface="Aileron Bold"/>
                <a:sym typeface="Aileron Bold"/>
              </a:rPr>
              <a:t>STEP 6</a:t>
            </a:r>
          </a:p>
        </p:txBody>
      </p:sp>
      <p:sp>
        <p:nvSpPr>
          <p:cNvPr name="TextBox 7" id="7"/>
          <p:cNvSpPr txBox="true"/>
          <p:nvPr/>
        </p:nvSpPr>
        <p:spPr>
          <a:xfrm rot="0">
            <a:off x="7674317" y="5731300"/>
            <a:ext cx="1475090" cy="422275"/>
          </a:xfrm>
          <a:prstGeom prst="rect">
            <a:avLst/>
          </a:prstGeom>
        </p:spPr>
        <p:txBody>
          <a:bodyPr anchor="t" rtlCol="false" tIns="0" lIns="0" bIns="0" rIns="0">
            <a:spAutoFit/>
          </a:bodyPr>
          <a:lstStyle/>
          <a:p>
            <a:pPr algn="ctr">
              <a:lnSpc>
                <a:spcPts val="3499"/>
              </a:lnSpc>
            </a:pPr>
            <a:r>
              <a:rPr lang="en-US" b="true" sz="2499">
                <a:solidFill>
                  <a:srgbClr val="B6897C"/>
                </a:solidFill>
                <a:latin typeface="Aileron Bold"/>
                <a:ea typeface="Aileron Bold"/>
                <a:cs typeface="Aileron Bold"/>
                <a:sym typeface="Aileron Bold"/>
              </a:rPr>
              <a:t>STEP 4</a:t>
            </a:r>
          </a:p>
        </p:txBody>
      </p:sp>
      <p:sp>
        <p:nvSpPr>
          <p:cNvPr name="TextBox 8" id="8"/>
          <p:cNvSpPr txBox="true"/>
          <p:nvPr/>
        </p:nvSpPr>
        <p:spPr>
          <a:xfrm rot="0">
            <a:off x="7674317" y="7229303"/>
            <a:ext cx="1475090" cy="422275"/>
          </a:xfrm>
          <a:prstGeom prst="rect">
            <a:avLst/>
          </a:prstGeom>
        </p:spPr>
        <p:txBody>
          <a:bodyPr anchor="t" rtlCol="false" tIns="0" lIns="0" bIns="0" rIns="0">
            <a:spAutoFit/>
          </a:bodyPr>
          <a:lstStyle/>
          <a:p>
            <a:pPr algn="ctr">
              <a:lnSpc>
                <a:spcPts val="3499"/>
              </a:lnSpc>
            </a:pPr>
            <a:r>
              <a:rPr lang="en-US" b="true" sz="2499">
                <a:solidFill>
                  <a:srgbClr val="B6897C"/>
                </a:solidFill>
                <a:latin typeface="Aileron Bold"/>
                <a:ea typeface="Aileron Bold"/>
                <a:cs typeface="Aileron Bold"/>
                <a:sym typeface="Aileron Bold"/>
              </a:rPr>
              <a:t>STEP 5</a:t>
            </a:r>
          </a:p>
        </p:txBody>
      </p:sp>
      <p:sp>
        <p:nvSpPr>
          <p:cNvPr name="TextBox 9" id="9"/>
          <p:cNvSpPr txBox="true"/>
          <p:nvPr/>
        </p:nvSpPr>
        <p:spPr>
          <a:xfrm rot="0">
            <a:off x="9533910" y="4219185"/>
            <a:ext cx="7295783" cy="523875"/>
          </a:xfrm>
          <a:prstGeom prst="rect">
            <a:avLst/>
          </a:prstGeom>
        </p:spPr>
        <p:txBody>
          <a:bodyPr anchor="t" rtlCol="false" tIns="0" lIns="0" bIns="0" rIns="0">
            <a:spAutoFit/>
          </a:bodyPr>
          <a:lstStyle/>
          <a:p>
            <a:pPr algn="l">
              <a:lnSpc>
                <a:spcPts val="4200"/>
              </a:lnSpc>
            </a:pPr>
            <a:r>
              <a:rPr lang="en-US" sz="3000" b="true">
                <a:solidFill>
                  <a:srgbClr val="000000"/>
                </a:solidFill>
                <a:latin typeface="Aileron Bold"/>
                <a:ea typeface="Aileron Bold"/>
                <a:cs typeface="Aileron Bold"/>
                <a:sym typeface="Aileron Bold"/>
              </a:rPr>
              <a:t>Data Imputation</a:t>
            </a:r>
          </a:p>
        </p:txBody>
      </p:sp>
      <p:sp>
        <p:nvSpPr>
          <p:cNvPr name="TextBox 10" id="10"/>
          <p:cNvSpPr txBox="true"/>
          <p:nvPr/>
        </p:nvSpPr>
        <p:spPr>
          <a:xfrm rot="0">
            <a:off x="9411820" y="8454514"/>
            <a:ext cx="7295783" cy="523875"/>
          </a:xfrm>
          <a:prstGeom prst="rect">
            <a:avLst/>
          </a:prstGeom>
        </p:spPr>
        <p:txBody>
          <a:bodyPr anchor="t" rtlCol="false" tIns="0" lIns="0" bIns="0" rIns="0">
            <a:spAutoFit/>
          </a:bodyPr>
          <a:lstStyle/>
          <a:p>
            <a:pPr algn="l">
              <a:lnSpc>
                <a:spcPts val="4200"/>
              </a:lnSpc>
            </a:pPr>
            <a:r>
              <a:rPr lang="en-US" sz="3000" b="true">
                <a:solidFill>
                  <a:srgbClr val="000000"/>
                </a:solidFill>
                <a:latin typeface="Aileron Bold"/>
                <a:ea typeface="Aileron Bold"/>
                <a:cs typeface="Aileron Bold"/>
                <a:sym typeface="Aileron Bold"/>
              </a:rPr>
              <a:t>Recategorizing the Response</a:t>
            </a:r>
          </a:p>
        </p:txBody>
      </p:sp>
      <p:sp>
        <p:nvSpPr>
          <p:cNvPr name="TextBox 11" id="11"/>
          <p:cNvSpPr txBox="true"/>
          <p:nvPr/>
        </p:nvSpPr>
        <p:spPr>
          <a:xfrm rot="0">
            <a:off x="9439362" y="6105950"/>
            <a:ext cx="7295783" cy="860425"/>
          </a:xfrm>
          <a:prstGeom prst="rect">
            <a:avLst/>
          </a:prstGeom>
        </p:spPr>
        <p:txBody>
          <a:bodyPr anchor="t" rtlCol="false" tIns="0" lIns="0" bIns="0" rIns="0">
            <a:spAutoFit/>
          </a:bodyPr>
          <a:lstStyle/>
          <a:p>
            <a:pPr algn="l">
              <a:lnSpc>
                <a:spcPts val="3499"/>
              </a:lnSpc>
            </a:pPr>
            <a:r>
              <a:rPr lang="en-US" sz="2499">
                <a:solidFill>
                  <a:srgbClr val="000000"/>
                </a:solidFill>
                <a:latin typeface="Aileron"/>
                <a:ea typeface="Aileron"/>
                <a:cs typeface="Aileron"/>
                <a:sym typeface="Aileron"/>
              </a:rPr>
              <a:t>Variables that did not have significant relationships with the response were removed</a:t>
            </a:r>
          </a:p>
        </p:txBody>
      </p:sp>
      <p:sp>
        <p:nvSpPr>
          <p:cNvPr name="TextBox 12" id="12"/>
          <p:cNvSpPr txBox="true"/>
          <p:nvPr/>
        </p:nvSpPr>
        <p:spPr>
          <a:xfrm rot="0">
            <a:off x="9439362" y="7124189"/>
            <a:ext cx="7295783" cy="523875"/>
          </a:xfrm>
          <a:prstGeom prst="rect">
            <a:avLst/>
          </a:prstGeom>
        </p:spPr>
        <p:txBody>
          <a:bodyPr anchor="t" rtlCol="false" tIns="0" lIns="0" bIns="0" rIns="0">
            <a:spAutoFit/>
          </a:bodyPr>
          <a:lstStyle/>
          <a:p>
            <a:pPr algn="l">
              <a:lnSpc>
                <a:spcPts val="4200"/>
              </a:lnSpc>
            </a:pPr>
            <a:r>
              <a:rPr lang="en-US" sz="3000" b="true">
                <a:solidFill>
                  <a:srgbClr val="000000"/>
                </a:solidFill>
                <a:latin typeface="Aileron Bold"/>
                <a:ea typeface="Aileron Bold"/>
                <a:cs typeface="Aileron Bold"/>
                <a:sym typeface="Aileron Bold"/>
              </a:rPr>
              <a:t>Encoding</a:t>
            </a:r>
          </a:p>
        </p:txBody>
      </p:sp>
      <p:sp>
        <p:nvSpPr>
          <p:cNvPr name="TextBox 13" id="13"/>
          <p:cNvSpPr txBox="true"/>
          <p:nvPr/>
        </p:nvSpPr>
        <p:spPr>
          <a:xfrm rot="0">
            <a:off x="9533910" y="2914260"/>
            <a:ext cx="7295783" cy="523875"/>
          </a:xfrm>
          <a:prstGeom prst="rect">
            <a:avLst/>
          </a:prstGeom>
        </p:spPr>
        <p:txBody>
          <a:bodyPr anchor="t" rtlCol="false" tIns="0" lIns="0" bIns="0" rIns="0">
            <a:spAutoFit/>
          </a:bodyPr>
          <a:lstStyle/>
          <a:p>
            <a:pPr algn="l">
              <a:lnSpc>
                <a:spcPts val="4200"/>
              </a:lnSpc>
            </a:pPr>
            <a:r>
              <a:rPr lang="en-US" sz="3000" b="true">
                <a:solidFill>
                  <a:srgbClr val="000000"/>
                </a:solidFill>
                <a:latin typeface="Aileron Bold"/>
                <a:ea typeface="Aileron Bold"/>
                <a:cs typeface="Aileron Bold"/>
                <a:sym typeface="Aileron Bold"/>
              </a:rPr>
              <a:t>Removing Features </a:t>
            </a:r>
          </a:p>
        </p:txBody>
      </p:sp>
      <p:sp>
        <p:nvSpPr>
          <p:cNvPr name="TextBox 14" id="14"/>
          <p:cNvSpPr txBox="true"/>
          <p:nvPr/>
        </p:nvSpPr>
        <p:spPr>
          <a:xfrm rot="0">
            <a:off x="9439362" y="5483650"/>
            <a:ext cx="7295783" cy="523875"/>
          </a:xfrm>
          <a:prstGeom prst="rect">
            <a:avLst/>
          </a:prstGeom>
        </p:spPr>
        <p:txBody>
          <a:bodyPr anchor="t" rtlCol="false" tIns="0" lIns="0" bIns="0" rIns="0">
            <a:spAutoFit/>
          </a:bodyPr>
          <a:lstStyle/>
          <a:p>
            <a:pPr algn="l">
              <a:lnSpc>
                <a:spcPts val="4200"/>
              </a:lnSpc>
            </a:pPr>
            <a:r>
              <a:rPr lang="en-US" sz="3000" b="true">
                <a:solidFill>
                  <a:srgbClr val="000000"/>
                </a:solidFill>
                <a:latin typeface="Aileron Bold"/>
                <a:ea typeface="Aileron Bold"/>
                <a:cs typeface="Aileron Bold"/>
                <a:sym typeface="Aileron Bold"/>
              </a:rPr>
              <a:t>Dropping Irrelevant Features</a:t>
            </a:r>
          </a:p>
        </p:txBody>
      </p:sp>
      <p:sp>
        <p:nvSpPr>
          <p:cNvPr name="TextBox 15" id="15"/>
          <p:cNvSpPr txBox="true"/>
          <p:nvPr/>
        </p:nvSpPr>
        <p:spPr>
          <a:xfrm rot="0">
            <a:off x="9466904" y="1607557"/>
            <a:ext cx="7295783" cy="523875"/>
          </a:xfrm>
          <a:prstGeom prst="rect">
            <a:avLst/>
          </a:prstGeom>
        </p:spPr>
        <p:txBody>
          <a:bodyPr anchor="t" rtlCol="false" tIns="0" lIns="0" bIns="0" rIns="0">
            <a:spAutoFit/>
          </a:bodyPr>
          <a:lstStyle/>
          <a:p>
            <a:pPr algn="l">
              <a:lnSpc>
                <a:spcPts val="4200"/>
              </a:lnSpc>
            </a:pPr>
            <a:r>
              <a:rPr lang="en-US" sz="3000" b="true">
                <a:solidFill>
                  <a:srgbClr val="000000"/>
                </a:solidFill>
                <a:latin typeface="Aileron Bold"/>
                <a:ea typeface="Aileron Bold"/>
                <a:cs typeface="Aileron Bold"/>
                <a:sym typeface="Aileron Bold"/>
              </a:rPr>
              <a:t>Checking Abnormilities /Outliers</a:t>
            </a:r>
          </a:p>
        </p:txBody>
      </p:sp>
      <p:sp>
        <p:nvSpPr>
          <p:cNvPr name="TextBox 16" id="16"/>
          <p:cNvSpPr txBox="true"/>
          <p:nvPr/>
        </p:nvSpPr>
        <p:spPr>
          <a:xfrm rot="0">
            <a:off x="9466904" y="2188582"/>
            <a:ext cx="7295783" cy="422275"/>
          </a:xfrm>
          <a:prstGeom prst="rect">
            <a:avLst/>
          </a:prstGeom>
        </p:spPr>
        <p:txBody>
          <a:bodyPr anchor="t" rtlCol="false" tIns="0" lIns="0" bIns="0" rIns="0">
            <a:spAutoFit/>
          </a:bodyPr>
          <a:lstStyle/>
          <a:p>
            <a:pPr algn="l">
              <a:lnSpc>
                <a:spcPts val="3499"/>
              </a:lnSpc>
            </a:pPr>
            <a:r>
              <a:rPr lang="en-US" sz="2499">
                <a:solidFill>
                  <a:srgbClr val="000000"/>
                </a:solidFill>
                <a:latin typeface="Aileron"/>
                <a:ea typeface="Aileron"/>
                <a:cs typeface="Aileron"/>
                <a:sym typeface="Aileron"/>
              </a:rPr>
              <a:t>Thoroughly digging deeper into variaables</a:t>
            </a:r>
          </a:p>
        </p:txBody>
      </p:sp>
      <p:sp>
        <p:nvSpPr>
          <p:cNvPr name="TextBox 17" id="17"/>
          <p:cNvSpPr txBox="true"/>
          <p:nvPr/>
        </p:nvSpPr>
        <p:spPr>
          <a:xfrm rot="0">
            <a:off x="7701859" y="3015860"/>
            <a:ext cx="1475090" cy="422275"/>
          </a:xfrm>
          <a:prstGeom prst="rect">
            <a:avLst/>
          </a:prstGeom>
        </p:spPr>
        <p:txBody>
          <a:bodyPr anchor="t" rtlCol="false" tIns="0" lIns="0" bIns="0" rIns="0">
            <a:spAutoFit/>
          </a:bodyPr>
          <a:lstStyle/>
          <a:p>
            <a:pPr algn="ctr">
              <a:lnSpc>
                <a:spcPts val="3499"/>
              </a:lnSpc>
            </a:pPr>
            <a:r>
              <a:rPr lang="en-US" b="true" sz="2499">
                <a:solidFill>
                  <a:srgbClr val="B6897C"/>
                </a:solidFill>
                <a:latin typeface="Aileron Bold"/>
                <a:ea typeface="Aileron Bold"/>
                <a:cs typeface="Aileron Bold"/>
                <a:sym typeface="Aileron Bold"/>
              </a:rPr>
              <a:t>STEP 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EE2"/>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2274514" y="5361296"/>
            <a:ext cx="732687" cy="1994939"/>
          </a:xfrm>
          <a:custGeom>
            <a:avLst/>
            <a:gdLst/>
            <a:ahLst/>
            <a:cxnLst/>
            <a:rect r="r" b="b" t="t" l="l"/>
            <a:pathLst>
              <a:path h="1994939" w="732687">
                <a:moveTo>
                  <a:pt x="0" y="0"/>
                </a:moveTo>
                <a:lnTo>
                  <a:pt x="732687" y="0"/>
                </a:lnTo>
                <a:lnTo>
                  <a:pt x="732687" y="1994939"/>
                </a:lnTo>
                <a:lnTo>
                  <a:pt x="0" y="19949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860129" y="1973330"/>
            <a:ext cx="16778848" cy="3170170"/>
          </a:xfrm>
          <a:prstGeom prst="rect">
            <a:avLst/>
          </a:prstGeom>
        </p:spPr>
        <p:txBody>
          <a:bodyPr anchor="t" rtlCol="false" tIns="0" lIns="0" bIns="0" rIns="0">
            <a:spAutoFit/>
          </a:bodyPr>
          <a:lstStyle/>
          <a:p>
            <a:pPr algn="just">
              <a:lnSpc>
                <a:spcPts val="3585"/>
              </a:lnSpc>
            </a:pPr>
            <a:r>
              <a:rPr lang="en-US" b="true" sz="2561">
                <a:solidFill>
                  <a:srgbClr val="000000"/>
                </a:solidFill>
                <a:latin typeface="Canva Sans Bold"/>
                <a:ea typeface="Canva Sans Bold"/>
                <a:cs typeface="Canva Sans Bold"/>
                <a:sym typeface="Canva Sans Bold"/>
              </a:rPr>
              <a:t>Row Deletion:  </a:t>
            </a:r>
            <a:r>
              <a:rPr lang="en-US" sz="2561">
                <a:solidFill>
                  <a:srgbClr val="000000"/>
                </a:solidFill>
                <a:latin typeface="Canva Sans"/>
                <a:ea typeface="Canva Sans"/>
                <a:cs typeface="Canva Sans"/>
                <a:sym typeface="Canva Sans"/>
              </a:rPr>
              <a:t>Rows entirely filled with missing values  </a:t>
            </a:r>
          </a:p>
          <a:p>
            <a:pPr algn="just">
              <a:lnSpc>
                <a:spcPts val="3585"/>
              </a:lnSpc>
              <a:spcBef>
                <a:spcPct val="0"/>
              </a:spcBef>
            </a:pPr>
            <a:r>
              <a:rPr lang="en-US" sz="2561">
                <a:solidFill>
                  <a:srgbClr val="000000"/>
                </a:solidFill>
                <a:latin typeface="Canva Sans"/>
                <a:ea typeface="Canva Sans"/>
                <a:cs typeface="Canva Sans"/>
                <a:sym typeface="Canva Sans"/>
              </a:rPr>
              <a:t>                              Missing values of t</a:t>
            </a:r>
            <a:r>
              <a:rPr lang="en-US" sz="2561">
                <a:solidFill>
                  <a:srgbClr val="000000"/>
                </a:solidFill>
                <a:latin typeface="Canva Sans"/>
                <a:ea typeface="Canva Sans"/>
                <a:cs typeface="Canva Sans"/>
                <a:sym typeface="Canva Sans"/>
              </a:rPr>
              <a:t>he response variable ‘Quality of Life’ </a:t>
            </a:r>
          </a:p>
          <a:p>
            <a:pPr algn="just">
              <a:lnSpc>
                <a:spcPts val="3585"/>
              </a:lnSpc>
              <a:spcBef>
                <a:spcPct val="0"/>
              </a:spcBef>
            </a:pPr>
            <a:r>
              <a:rPr lang="en-US" b="true" sz="2561">
                <a:solidFill>
                  <a:srgbClr val="000000"/>
                </a:solidFill>
                <a:latin typeface="Canva Sans Bold"/>
                <a:ea typeface="Canva Sans Bold"/>
                <a:cs typeface="Canva Sans Bold"/>
                <a:sym typeface="Canva Sans Bold"/>
              </a:rPr>
              <a:t>Column Deletion: </a:t>
            </a:r>
            <a:r>
              <a:rPr lang="en-US" sz="2561">
                <a:solidFill>
                  <a:srgbClr val="000000"/>
                </a:solidFill>
                <a:latin typeface="Canva Sans"/>
                <a:ea typeface="Canva Sans"/>
                <a:cs typeface="Canva Sans"/>
                <a:sym typeface="Canva Sans"/>
              </a:rPr>
              <a:t>Columns with more than 20% missing values were identified and removed from the dataset.</a:t>
            </a:r>
          </a:p>
          <a:p>
            <a:pPr algn="just">
              <a:lnSpc>
                <a:spcPts val="3585"/>
              </a:lnSpc>
              <a:spcBef>
                <a:spcPct val="0"/>
              </a:spcBef>
            </a:pPr>
          </a:p>
          <a:p>
            <a:pPr algn="just">
              <a:lnSpc>
                <a:spcPts val="3585"/>
              </a:lnSpc>
              <a:spcBef>
                <a:spcPct val="0"/>
              </a:spcBef>
            </a:pPr>
          </a:p>
          <a:p>
            <a:pPr algn="just">
              <a:lnSpc>
                <a:spcPts val="3585"/>
              </a:lnSpc>
              <a:spcBef>
                <a:spcPct val="0"/>
              </a:spcBef>
            </a:pPr>
          </a:p>
        </p:txBody>
      </p:sp>
      <p:sp>
        <p:nvSpPr>
          <p:cNvPr name="TextBox 4" id="4"/>
          <p:cNvSpPr txBox="true"/>
          <p:nvPr/>
        </p:nvSpPr>
        <p:spPr>
          <a:xfrm rot="0">
            <a:off x="1028700" y="282012"/>
            <a:ext cx="6063565" cy="971550"/>
          </a:xfrm>
          <a:prstGeom prst="rect">
            <a:avLst/>
          </a:prstGeom>
        </p:spPr>
        <p:txBody>
          <a:bodyPr anchor="t" rtlCol="false" tIns="0" lIns="0" bIns="0" rIns="0">
            <a:spAutoFit/>
          </a:bodyPr>
          <a:lstStyle/>
          <a:p>
            <a:pPr algn="l">
              <a:lnSpc>
                <a:spcPts val="7680"/>
              </a:lnSpc>
            </a:pPr>
            <a:r>
              <a:rPr lang="en-US" sz="6400" b="true">
                <a:solidFill>
                  <a:srgbClr val="946D4A"/>
                </a:solidFill>
                <a:latin typeface="Aileron Bold"/>
                <a:ea typeface="Aileron Bold"/>
                <a:cs typeface="Aileron Bold"/>
                <a:sym typeface="Aileron Bold"/>
              </a:rPr>
              <a:t>Preprocessing</a:t>
            </a:r>
          </a:p>
        </p:txBody>
      </p:sp>
      <p:sp>
        <p:nvSpPr>
          <p:cNvPr name="TextBox 5" id="5"/>
          <p:cNvSpPr txBox="true"/>
          <p:nvPr/>
        </p:nvSpPr>
        <p:spPr>
          <a:xfrm rot="0">
            <a:off x="659057" y="4286250"/>
            <a:ext cx="15318719" cy="681991"/>
          </a:xfrm>
          <a:prstGeom prst="rect">
            <a:avLst/>
          </a:prstGeom>
        </p:spPr>
        <p:txBody>
          <a:bodyPr anchor="t" rtlCol="false" tIns="0" lIns="0" bIns="0" rIns="0">
            <a:spAutoFit/>
          </a:bodyPr>
          <a:lstStyle/>
          <a:p>
            <a:pPr algn="just">
              <a:lnSpc>
                <a:spcPts val="5459"/>
              </a:lnSpc>
              <a:spcBef>
                <a:spcPct val="0"/>
              </a:spcBef>
            </a:pPr>
            <a:r>
              <a:rPr lang="en-US" sz="3899">
                <a:solidFill>
                  <a:srgbClr val="000000"/>
                </a:solidFill>
                <a:latin typeface="Catchy Mager"/>
                <a:ea typeface="Catchy Mager"/>
                <a:cs typeface="Catchy Mager"/>
                <a:sym typeface="Catchy Mager"/>
              </a:rPr>
              <a:t>Checking Abnomalities in levels</a:t>
            </a:r>
          </a:p>
        </p:txBody>
      </p:sp>
      <p:sp>
        <p:nvSpPr>
          <p:cNvPr name="TextBox 6" id="6"/>
          <p:cNvSpPr txBox="true"/>
          <p:nvPr/>
        </p:nvSpPr>
        <p:spPr>
          <a:xfrm rot="0">
            <a:off x="659057" y="5313671"/>
            <a:ext cx="11468230" cy="2072073"/>
          </a:xfrm>
          <a:prstGeom prst="rect">
            <a:avLst/>
          </a:prstGeom>
        </p:spPr>
        <p:txBody>
          <a:bodyPr anchor="t" rtlCol="false" tIns="0" lIns="0" bIns="0" rIns="0">
            <a:spAutoFit/>
          </a:bodyPr>
          <a:lstStyle/>
          <a:p>
            <a:pPr algn="l" marL="513665" indent="-256833" lvl="1">
              <a:lnSpc>
                <a:spcPts val="3330"/>
              </a:lnSpc>
              <a:buFont typeface="Arial"/>
              <a:buChar char="•"/>
            </a:pPr>
            <a:r>
              <a:rPr lang="en-US" sz="2379">
                <a:solidFill>
                  <a:srgbClr val="000000"/>
                </a:solidFill>
                <a:latin typeface="Aileron"/>
                <a:ea typeface="Aileron"/>
                <a:cs typeface="Aileron"/>
                <a:sym typeface="Aileron"/>
              </a:rPr>
              <a:t> category levels named ‘0’, ‘2’, ‘3’, ‘4’, and ‘11’ instead of ‘Yes’, and ‘No’ for some columns. </a:t>
            </a:r>
          </a:p>
          <a:p>
            <a:pPr algn="l" marL="513665" indent="-256833" lvl="1">
              <a:lnSpc>
                <a:spcPts val="3330"/>
              </a:lnSpc>
              <a:buFont typeface="Arial"/>
              <a:buChar char="•"/>
            </a:pPr>
            <a:r>
              <a:rPr lang="en-US" sz="2379">
                <a:solidFill>
                  <a:srgbClr val="000000"/>
                </a:solidFill>
                <a:latin typeface="Aileron"/>
                <a:ea typeface="Aileron"/>
                <a:cs typeface="Aileron"/>
                <a:sym typeface="Aileron"/>
              </a:rPr>
              <a:t> nominal categorical levels also had level names like  ‘5’, '6', '10', '11', and '33' that didn’t give any meaning. </a:t>
            </a:r>
          </a:p>
          <a:p>
            <a:pPr algn="ctr">
              <a:lnSpc>
                <a:spcPts val="3330"/>
              </a:lnSpc>
              <a:spcBef>
                <a:spcPct val="0"/>
              </a:spcBef>
            </a:pPr>
          </a:p>
        </p:txBody>
      </p:sp>
      <p:sp>
        <p:nvSpPr>
          <p:cNvPr name="TextBox 7" id="7"/>
          <p:cNvSpPr txBox="true"/>
          <p:nvPr/>
        </p:nvSpPr>
        <p:spPr>
          <a:xfrm rot="0">
            <a:off x="13007201" y="5493550"/>
            <a:ext cx="4868828" cy="1892194"/>
          </a:xfrm>
          <a:prstGeom prst="rect">
            <a:avLst/>
          </a:prstGeom>
        </p:spPr>
        <p:txBody>
          <a:bodyPr anchor="t" rtlCol="false" tIns="0" lIns="0" bIns="0" rIns="0">
            <a:spAutoFit/>
          </a:bodyPr>
          <a:lstStyle/>
          <a:p>
            <a:pPr algn="ctr">
              <a:lnSpc>
                <a:spcPts val="3330"/>
              </a:lnSpc>
              <a:spcBef>
                <a:spcPct val="0"/>
              </a:spcBef>
            </a:pPr>
            <a:r>
              <a:rPr lang="en-US" sz="2379">
                <a:solidFill>
                  <a:srgbClr val="000000"/>
                </a:solidFill>
                <a:latin typeface="Aileron"/>
                <a:ea typeface="Aileron"/>
                <a:cs typeface="Aileron"/>
                <a:sym typeface="Aileron"/>
              </a:rPr>
              <a:t>These columns were considered as missing values</a:t>
            </a:r>
            <a:r>
              <a:rPr lang="en-US" sz="2379">
                <a:solidFill>
                  <a:srgbClr val="000000"/>
                </a:solidFill>
                <a:latin typeface="Aileron"/>
                <a:ea typeface="Aileron"/>
                <a:cs typeface="Aileron"/>
                <a:sym typeface="Aileron"/>
              </a:rPr>
              <a:t>.</a:t>
            </a:r>
          </a:p>
          <a:p>
            <a:pPr algn="ctr">
              <a:lnSpc>
                <a:spcPts val="5150"/>
              </a:lnSpc>
              <a:spcBef>
                <a:spcPct val="0"/>
              </a:spcBef>
            </a:pPr>
            <a:r>
              <a:rPr lang="en-US" b="true" sz="3679">
                <a:solidFill>
                  <a:srgbClr val="000000"/>
                </a:solidFill>
                <a:latin typeface="Aileron Bold"/>
                <a:ea typeface="Aileron Bold"/>
                <a:cs typeface="Aileron Bold"/>
                <a:sym typeface="Aileron Bold"/>
              </a:rPr>
              <a:t>NAN</a:t>
            </a:r>
          </a:p>
          <a:p>
            <a:pPr algn="ctr">
              <a:lnSpc>
                <a:spcPts val="3330"/>
              </a:lnSpc>
              <a:spcBef>
                <a:spcPct val="0"/>
              </a:spcBef>
            </a:pPr>
          </a:p>
        </p:txBody>
      </p:sp>
      <p:sp>
        <p:nvSpPr>
          <p:cNvPr name="Freeform 8" id="8"/>
          <p:cNvSpPr/>
          <p:nvPr/>
        </p:nvSpPr>
        <p:spPr>
          <a:xfrm flipH="false" flipV="false" rot="-10800000">
            <a:off x="7804673" y="7778799"/>
            <a:ext cx="787589" cy="2144426"/>
          </a:xfrm>
          <a:custGeom>
            <a:avLst/>
            <a:gdLst/>
            <a:ahLst/>
            <a:cxnLst/>
            <a:rect r="r" b="b" t="t" l="l"/>
            <a:pathLst>
              <a:path h="2144426" w="787589">
                <a:moveTo>
                  <a:pt x="0" y="0"/>
                </a:moveTo>
                <a:lnTo>
                  <a:pt x="787590" y="0"/>
                </a:lnTo>
                <a:lnTo>
                  <a:pt x="787590" y="2144426"/>
                </a:lnTo>
                <a:lnTo>
                  <a:pt x="0" y="21444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8872478" y="8177912"/>
            <a:ext cx="9172138" cy="12985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Aileron"/>
                <a:ea typeface="Aileron"/>
                <a:cs typeface="Aileron"/>
                <a:sym typeface="Aileron"/>
              </a:rPr>
              <a:t>We figured out that these were not missing values but belong to the ‘Other’ category which had a text description in the dataset.  </a:t>
            </a:r>
            <a:r>
              <a:rPr lang="en-US" b="true" sz="2499">
                <a:solidFill>
                  <a:srgbClr val="000000"/>
                </a:solidFill>
                <a:latin typeface="Aileron Bold"/>
                <a:ea typeface="Aileron Bold"/>
                <a:cs typeface="Aileron Bold"/>
                <a:sym typeface="Aileron Bold"/>
              </a:rPr>
              <a:t>“Other”</a:t>
            </a:r>
          </a:p>
        </p:txBody>
      </p:sp>
      <p:sp>
        <p:nvSpPr>
          <p:cNvPr name="TextBox 10" id="10"/>
          <p:cNvSpPr txBox="true"/>
          <p:nvPr/>
        </p:nvSpPr>
        <p:spPr>
          <a:xfrm rot="0">
            <a:off x="539108" y="7958837"/>
            <a:ext cx="7506023" cy="17367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Aileron"/>
                <a:ea typeface="Aileron"/>
                <a:cs typeface="Aileron"/>
                <a:sym typeface="Aileron"/>
              </a:rPr>
              <a:t>Some columns levels had abnormal level names which had high value counts.</a:t>
            </a:r>
          </a:p>
          <a:p>
            <a:pPr algn="l" marL="1079499" indent="-359833" lvl="2">
              <a:lnSpc>
                <a:spcPts val="3499"/>
              </a:lnSpc>
              <a:buFont typeface="Arial"/>
              <a:buChar char="⚬"/>
            </a:pPr>
            <a:r>
              <a:rPr lang="en-US" sz="2499">
                <a:solidFill>
                  <a:srgbClr val="000000"/>
                </a:solidFill>
                <a:latin typeface="Aileron"/>
                <a:ea typeface="Aileron"/>
                <a:cs typeface="Aileron"/>
                <a:sym typeface="Aileron"/>
              </a:rPr>
              <a:t>Status of Ownership [3] - 78 </a:t>
            </a:r>
          </a:p>
          <a:p>
            <a:pPr algn="l" marL="1079499" indent="-359833" lvl="2">
              <a:lnSpc>
                <a:spcPts val="3499"/>
              </a:lnSpc>
              <a:buFont typeface="Arial"/>
              <a:buChar char="⚬"/>
            </a:pPr>
            <a:r>
              <a:rPr lang="en-US" sz="2499">
                <a:solidFill>
                  <a:srgbClr val="000000"/>
                </a:solidFill>
                <a:latin typeface="Aileron"/>
                <a:ea typeface="Aileron"/>
                <a:cs typeface="Aileron"/>
                <a:sym typeface="Aileron"/>
              </a:rPr>
              <a:t>Housing [5] - 53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EE2"/>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653353"/>
            <a:ext cx="8559415" cy="5638514"/>
          </a:xfrm>
          <a:custGeom>
            <a:avLst/>
            <a:gdLst/>
            <a:ahLst/>
            <a:cxnLst/>
            <a:rect r="r" b="b" t="t" l="l"/>
            <a:pathLst>
              <a:path h="5638514" w="8559415">
                <a:moveTo>
                  <a:pt x="0" y="0"/>
                </a:moveTo>
                <a:lnTo>
                  <a:pt x="8559415" y="0"/>
                </a:lnTo>
                <a:lnTo>
                  <a:pt x="8559415" y="5638515"/>
                </a:lnTo>
                <a:lnTo>
                  <a:pt x="0" y="5638515"/>
                </a:lnTo>
                <a:lnTo>
                  <a:pt x="0" y="0"/>
                </a:lnTo>
                <a:close/>
              </a:path>
            </a:pathLst>
          </a:custGeom>
          <a:blipFill>
            <a:blip r:embed="rId3"/>
            <a:stretch>
              <a:fillRect l="0" t="0" r="0" b="0"/>
            </a:stretch>
          </a:blipFill>
        </p:spPr>
      </p:sp>
      <p:sp>
        <p:nvSpPr>
          <p:cNvPr name="TextBox 3" id="3"/>
          <p:cNvSpPr txBox="true"/>
          <p:nvPr/>
        </p:nvSpPr>
        <p:spPr>
          <a:xfrm rot="0">
            <a:off x="631621" y="6100718"/>
            <a:ext cx="7275408" cy="1668174"/>
          </a:xfrm>
          <a:prstGeom prst="rect">
            <a:avLst/>
          </a:prstGeom>
        </p:spPr>
        <p:txBody>
          <a:bodyPr anchor="t" rtlCol="false" tIns="0" lIns="0" bIns="0" rIns="0">
            <a:spAutoFit/>
          </a:bodyPr>
          <a:lstStyle/>
          <a:p>
            <a:pPr algn="just">
              <a:lnSpc>
                <a:spcPts val="6628"/>
              </a:lnSpc>
              <a:spcBef>
                <a:spcPct val="0"/>
              </a:spcBef>
            </a:pPr>
            <a:r>
              <a:rPr lang="en-US" sz="4734">
                <a:solidFill>
                  <a:srgbClr val="000000"/>
                </a:solidFill>
                <a:latin typeface="Catchy Mager"/>
                <a:ea typeface="Catchy Mager"/>
                <a:cs typeface="Catchy Mager"/>
                <a:sym typeface="Catchy Mager"/>
              </a:rPr>
              <a:t>Missing Value Imputation</a:t>
            </a:r>
          </a:p>
          <a:p>
            <a:pPr algn="just">
              <a:lnSpc>
                <a:spcPts val="6628"/>
              </a:lnSpc>
              <a:spcBef>
                <a:spcPct val="0"/>
              </a:spcBef>
            </a:pPr>
          </a:p>
        </p:txBody>
      </p:sp>
      <p:sp>
        <p:nvSpPr>
          <p:cNvPr name="TextBox 4" id="4"/>
          <p:cNvSpPr txBox="true"/>
          <p:nvPr/>
        </p:nvSpPr>
        <p:spPr>
          <a:xfrm rot="0">
            <a:off x="1028700" y="282012"/>
            <a:ext cx="6063565" cy="971550"/>
          </a:xfrm>
          <a:prstGeom prst="rect">
            <a:avLst/>
          </a:prstGeom>
        </p:spPr>
        <p:txBody>
          <a:bodyPr anchor="t" rtlCol="false" tIns="0" lIns="0" bIns="0" rIns="0">
            <a:spAutoFit/>
          </a:bodyPr>
          <a:lstStyle/>
          <a:p>
            <a:pPr algn="l">
              <a:lnSpc>
                <a:spcPts val="7680"/>
              </a:lnSpc>
            </a:pPr>
            <a:r>
              <a:rPr lang="en-US" sz="6400" b="true">
                <a:solidFill>
                  <a:srgbClr val="946D4A"/>
                </a:solidFill>
                <a:latin typeface="Aileron Bold"/>
                <a:ea typeface="Aileron Bold"/>
                <a:cs typeface="Aileron Bold"/>
                <a:sym typeface="Aileron Bold"/>
              </a:rPr>
              <a:t>Preprocessing</a:t>
            </a:r>
          </a:p>
        </p:txBody>
      </p:sp>
      <p:sp>
        <p:nvSpPr>
          <p:cNvPr name="TextBox 5" id="5"/>
          <p:cNvSpPr txBox="true"/>
          <p:nvPr/>
        </p:nvSpPr>
        <p:spPr>
          <a:xfrm rot="0">
            <a:off x="7445516" y="8100913"/>
            <a:ext cx="10842484" cy="2012911"/>
          </a:xfrm>
          <a:prstGeom prst="rect">
            <a:avLst/>
          </a:prstGeom>
        </p:spPr>
        <p:txBody>
          <a:bodyPr anchor="t" rtlCol="false" tIns="0" lIns="0" bIns="0" rIns="0">
            <a:spAutoFit/>
          </a:bodyPr>
          <a:lstStyle/>
          <a:p>
            <a:pPr algn="just">
              <a:lnSpc>
                <a:spcPts val="4027"/>
              </a:lnSpc>
              <a:spcBef>
                <a:spcPct val="0"/>
              </a:spcBef>
            </a:pPr>
            <a:r>
              <a:rPr lang="en-US" sz="2876">
                <a:solidFill>
                  <a:srgbClr val="000000"/>
                </a:solidFill>
                <a:latin typeface="Aileron"/>
                <a:ea typeface="Aileron"/>
                <a:cs typeface="Aileron"/>
                <a:sym typeface="Aileron"/>
              </a:rPr>
              <a:t>B</a:t>
            </a:r>
            <a:r>
              <a:rPr lang="en-US" sz="2876">
                <a:solidFill>
                  <a:srgbClr val="000000"/>
                </a:solidFill>
                <a:latin typeface="Aileron"/>
                <a:ea typeface="Aileron"/>
                <a:cs typeface="Aileron"/>
                <a:sym typeface="Aileron"/>
              </a:rPr>
              <a:t>ased on the data distribution</a:t>
            </a:r>
          </a:p>
          <a:p>
            <a:pPr algn="just" marL="621046" indent="-310523" lvl="1">
              <a:lnSpc>
                <a:spcPts val="4027"/>
              </a:lnSpc>
              <a:buFont typeface="Arial"/>
              <a:buChar char="•"/>
            </a:pPr>
            <a:r>
              <a:rPr lang="en-US" sz="2876">
                <a:solidFill>
                  <a:srgbClr val="000000"/>
                </a:solidFill>
                <a:latin typeface="Aileron"/>
                <a:ea typeface="Aileron"/>
                <a:cs typeface="Aileron"/>
                <a:sym typeface="Aileron"/>
              </a:rPr>
              <a:t>mean imputation was applied for symmetric distributions </a:t>
            </a:r>
          </a:p>
          <a:p>
            <a:pPr algn="just" marL="621046" indent="-310523" lvl="1">
              <a:lnSpc>
                <a:spcPts val="4027"/>
              </a:lnSpc>
              <a:buFont typeface="Arial"/>
              <a:buChar char="•"/>
            </a:pPr>
            <a:r>
              <a:rPr lang="en-US" sz="2876">
                <a:solidFill>
                  <a:srgbClr val="000000"/>
                </a:solidFill>
                <a:latin typeface="Aileron"/>
                <a:ea typeface="Aileron"/>
                <a:cs typeface="Aileron"/>
                <a:sym typeface="Aileron"/>
              </a:rPr>
              <a:t>median imputation for skewed distributions. </a:t>
            </a:r>
          </a:p>
          <a:p>
            <a:pPr algn="just">
              <a:lnSpc>
                <a:spcPts val="4027"/>
              </a:lnSpc>
              <a:spcBef>
                <a:spcPct val="0"/>
              </a:spcBef>
            </a:pPr>
          </a:p>
        </p:txBody>
      </p:sp>
      <p:sp>
        <p:nvSpPr>
          <p:cNvPr name="TextBox 6" id="6"/>
          <p:cNvSpPr txBox="true"/>
          <p:nvPr/>
        </p:nvSpPr>
        <p:spPr>
          <a:xfrm rot="0">
            <a:off x="7485602" y="6901468"/>
            <a:ext cx="3825253" cy="671814"/>
          </a:xfrm>
          <a:prstGeom prst="rect">
            <a:avLst/>
          </a:prstGeom>
        </p:spPr>
        <p:txBody>
          <a:bodyPr anchor="t" rtlCol="false" tIns="0" lIns="0" bIns="0" rIns="0">
            <a:spAutoFit/>
          </a:bodyPr>
          <a:lstStyle/>
          <a:p>
            <a:pPr algn="ctr">
              <a:lnSpc>
                <a:spcPts val="5475"/>
              </a:lnSpc>
              <a:spcBef>
                <a:spcPct val="0"/>
              </a:spcBef>
            </a:pPr>
            <a:r>
              <a:rPr lang="en-US" sz="3910">
                <a:solidFill>
                  <a:srgbClr val="000000"/>
                </a:solidFill>
                <a:latin typeface="Aileron"/>
                <a:ea typeface="Aileron"/>
                <a:cs typeface="Aileron"/>
                <a:sym typeface="Aileron"/>
              </a:rPr>
              <a:t>M</a:t>
            </a:r>
            <a:r>
              <a:rPr lang="en-US" sz="3910">
                <a:solidFill>
                  <a:srgbClr val="000000"/>
                </a:solidFill>
                <a:latin typeface="Aileron"/>
                <a:ea typeface="Aileron"/>
                <a:cs typeface="Aileron"/>
                <a:sym typeface="Aileron"/>
              </a:rPr>
              <a:t>ode imputation</a:t>
            </a:r>
          </a:p>
        </p:txBody>
      </p:sp>
      <p:sp>
        <p:nvSpPr>
          <p:cNvPr name="TextBox 7" id="7"/>
          <p:cNvSpPr txBox="true"/>
          <p:nvPr/>
        </p:nvSpPr>
        <p:spPr>
          <a:xfrm rot="0">
            <a:off x="1943827" y="6901468"/>
            <a:ext cx="4816272" cy="702637"/>
          </a:xfrm>
          <a:prstGeom prst="rect">
            <a:avLst/>
          </a:prstGeom>
        </p:spPr>
        <p:txBody>
          <a:bodyPr anchor="t" rtlCol="false" tIns="0" lIns="0" bIns="0" rIns="0">
            <a:spAutoFit/>
          </a:bodyPr>
          <a:lstStyle/>
          <a:p>
            <a:pPr algn="ctr">
              <a:lnSpc>
                <a:spcPts val="5763"/>
              </a:lnSpc>
              <a:spcBef>
                <a:spcPct val="0"/>
              </a:spcBef>
            </a:pPr>
            <a:r>
              <a:rPr lang="en-US" sz="4116">
                <a:solidFill>
                  <a:srgbClr val="BE1931"/>
                </a:solidFill>
                <a:latin typeface="Aileron"/>
                <a:ea typeface="Aileron"/>
                <a:cs typeface="Aileron"/>
                <a:sym typeface="Aileron"/>
              </a:rPr>
              <a:t>Categorical features </a:t>
            </a:r>
          </a:p>
        </p:txBody>
      </p:sp>
      <p:sp>
        <p:nvSpPr>
          <p:cNvPr name="TextBox 8" id="8"/>
          <p:cNvSpPr txBox="true"/>
          <p:nvPr/>
        </p:nvSpPr>
        <p:spPr>
          <a:xfrm rot="0">
            <a:off x="1861189" y="8081863"/>
            <a:ext cx="4816272" cy="715061"/>
          </a:xfrm>
          <a:prstGeom prst="rect">
            <a:avLst/>
          </a:prstGeom>
        </p:spPr>
        <p:txBody>
          <a:bodyPr anchor="t" rtlCol="false" tIns="0" lIns="0" bIns="0" rIns="0">
            <a:spAutoFit/>
          </a:bodyPr>
          <a:lstStyle/>
          <a:p>
            <a:pPr algn="ctr">
              <a:lnSpc>
                <a:spcPts val="5879"/>
              </a:lnSpc>
              <a:spcBef>
                <a:spcPct val="0"/>
              </a:spcBef>
            </a:pPr>
            <a:r>
              <a:rPr lang="en-US" sz="4199">
                <a:solidFill>
                  <a:srgbClr val="BE1931"/>
                </a:solidFill>
                <a:latin typeface="Aileron"/>
                <a:ea typeface="Aileron"/>
                <a:cs typeface="Aileron"/>
                <a:sym typeface="Aileron"/>
              </a:rPr>
              <a:t> Numerical variables</a:t>
            </a:r>
          </a:p>
        </p:txBody>
      </p:sp>
      <p:sp>
        <p:nvSpPr>
          <p:cNvPr name="TextBox 9" id="9"/>
          <p:cNvSpPr txBox="true"/>
          <p:nvPr/>
        </p:nvSpPr>
        <p:spPr>
          <a:xfrm rot="0">
            <a:off x="422779" y="1446428"/>
            <a:ext cx="7275408" cy="826344"/>
          </a:xfrm>
          <a:prstGeom prst="rect">
            <a:avLst/>
          </a:prstGeom>
        </p:spPr>
        <p:txBody>
          <a:bodyPr anchor="t" rtlCol="false" tIns="0" lIns="0" bIns="0" rIns="0">
            <a:spAutoFit/>
          </a:bodyPr>
          <a:lstStyle/>
          <a:p>
            <a:pPr algn="just">
              <a:lnSpc>
                <a:spcPts val="6628"/>
              </a:lnSpc>
              <a:spcBef>
                <a:spcPct val="0"/>
              </a:spcBef>
            </a:pPr>
            <a:r>
              <a:rPr lang="en-US" sz="4734">
                <a:solidFill>
                  <a:srgbClr val="000000"/>
                </a:solidFill>
                <a:latin typeface="Catchy Mager"/>
                <a:ea typeface="Catchy Mager"/>
                <a:cs typeface="Catchy Mager"/>
                <a:sym typeface="Catchy Mager"/>
              </a:rPr>
              <a:t>Outliers</a:t>
            </a:r>
          </a:p>
        </p:txBody>
      </p:sp>
      <p:sp>
        <p:nvSpPr>
          <p:cNvPr name="TextBox 10" id="10"/>
          <p:cNvSpPr txBox="true"/>
          <p:nvPr/>
        </p:nvSpPr>
        <p:spPr>
          <a:xfrm rot="0">
            <a:off x="633667" y="2346639"/>
            <a:ext cx="8388251"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Aileron"/>
                <a:ea typeface="Aileron"/>
                <a:cs typeface="Aileron"/>
                <a:sym typeface="Aileron"/>
              </a:rPr>
              <a:t>Graphically visualized the numerical data using histograms </a:t>
            </a:r>
          </a:p>
        </p:txBody>
      </p:sp>
      <p:sp>
        <p:nvSpPr>
          <p:cNvPr name="TextBox 11" id="11"/>
          <p:cNvSpPr txBox="true"/>
          <p:nvPr/>
        </p:nvSpPr>
        <p:spPr>
          <a:xfrm rot="0">
            <a:off x="3189677" y="2845114"/>
            <a:ext cx="370463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Aileron Bold"/>
                <a:ea typeface="Aileron Bold"/>
                <a:cs typeface="Aileron Bold"/>
                <a:sym typeface="Aileron Bold"/>
              </a:rPr>
              <a:t>No abnormal data found </a:t>
            </a:r>
          </a:p>
        </p:txBody>
      </p:sp>
      <p:sp>
        <p:nvSpPr>
          <p:cNvPr name="TextBox 12" id="12"/>
          <p:cNvSpPr txBox="true"/>
          <p:nvPr/>
        </p:nvSpPr>
        <p:spPr>
          <a:xfrm rot="0">
            <a:off x="156673" y="4582644"/>
            <a:ext cx="7807620" cy="860425"/>
          </a:xfrm>
          <a:prstGeom prst="rect">
            <a:avLst/>
          </a:prstGeom>
        </p:spPr>
        <p:txBody>
          <a:bodyPr anchor="t" rtlCol="false" tIns="0" lIns="0" bIns="0" rIns="0">
            <a:spAutoFit/>
          </a:bodyPr>
          <a:lstStyle/>
          <a:p>
            <a:pPr algn="ctr" marL="539749" indent="-269875" lvl="1">
              <a:lnSpc>
                <a:spcPts val="3499"/>
              </a:lnSpc>
              <a:buFont typeface="Arial"/>
              <a:buChar char="•"/>
            </a:pPr>
            <a:r>
              <a:rPr lang="en-US" b="true" sz="2499">
                <a:solidFill>
                  <a:srgbClr val="000000"/>
                </a:solidFill>
                <a:latin typeface="Aileron Bold"/>
                <a:ea typeface="Aileron Bold"/>
                <a:cs typeface="Aileron Bold"/>
                <a:sym typeface="Aileron Bold"/>
              </a:rPr>
              <a:t>The columns that had levels were converted to categorical data type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sp>
        <p:nvSpPr>
          <p:cNvPr name="TextBox 2" id="2"/>
          <p:cNvSpPr txBox="true"/>
          <p:nvPr/>
        </p:nvSpPr>
        <p:spPr>
          <a:xfrm rot="0">
            <a:off x="1028700" y="1726828"/>
            <a:ext cx="12281077" cy="821961"/>
          </a:xfrm>
          <a:prstGeom prst="rect">
            <a:avLst/>
          </a:prstGeom>
        </p:spPr>
        <p:txBody>
          <a:bodyPr anchor="t" rtlCol="false" tIns="0" lIns="0" bIns="0" rIns="0">
            <a:spAutoFit/>
          </a:bodyPr>
          <a:lstStyle/>
          <a:p>
            <a:pPr algn="l" marL="510256" indent="-255128" lvl="1">
              <a:lnSpc>
                <a:spcPts val="3308"/>
              </a:lnSpc>
              <a:buFont typeface="Arial"/>
              <a:buChar char="•"/>
            </a:pPr>
            <a:r>
              <a:rPr lang="en-US" sz="2363">
                <a:solidFill>
                  <a:srgbClr val="000000"/>
                </a:solidFill>
                <a:latin typeface="Aileron"/>
                <a:ea typeface="Aileron"/>
                <a:cs typeface="Aileron"/>
                <a:sym typeface="Aileron"/>
              </a:rPr>
              <a:t>Cramer’s V heatmap for the categorical variables. </a:t>
            </a:r>
          </a:p>
          <a:p>
            <a:pPr algn="l" marL="510256" indent="-255128" lvl="1">
              <a:lnSpc>
                <a:spcPts val="3308"/>
              </a:lnSpc>
              <a:buFont typeface="Arial"/>
              <a:buChar char="•"/>
            </a:pPr>
            <a:r>
              <a:rPr lang="en-US" sz="2363">
                <a:solidFill>
                  <a:srgbClr val="000000"/>
                </a:solidFill>
                <a:latin typeface="Aileron"/>
                <a:ea typeface="Aileron"/>
                <a:cs typeface="Aileron"/>
                <a:sym typeface="Aileron"/>
              </a:rPr>
              <a:t>Observed a high correlation between variables that were placed consecutively.  </a:t>
            </a:r>
          </a:p>
        </p:txBody>
      </p:sp>
      <p:sp>
        <p:nvSpPr>
          <p:cNvPr name="Freeform 3" id="3"/>
          <p:cNvSpPr/>
          <p:nvPr/>
        </p:nvSpPr>
        <p:spPr>
          <a:xfrm flipH="false" flipV="false" rot="0">
            <a:off x="1028700" y="3340747"/>
            <a:ext cx="7576045" cy="6051366"/>
          </a:xfrm>
          <a:custGeom>
            <a:avLst/>
            <a:gdLst/>
            <a:ahLst/>
            <a:cxnLst/>
            <a:rect r="r" b="b" t="t" l="l"/>
            <a:pathLst>
              <a:path h="6051366" w="7576045">
                <a:moveTo>
                  <a:pt x="0" y="0"/>
                </a:moveTo>
                <a:lnTo>
                  <a:pt x="7576045" y="0"/>
                </a:lnTo>
                <a:lnTo>
                  <a:pt x="7576045" y="6051366"/>
                </a:lnTo>
                <a:lnTo>
                  <a:pt x="0" y="6051366"/>
                </a:lnTo>
                <a:lnTo>
                  <a:pt x="0" y="0"/>
                </a:lnTo>
                <a:close/>
              </a:path>
            </a:pathLst>
          </a:custGeom>
          <a:blipFill>
            <a:blip r:embed="rId3"/>
            <a:stretch>
              <a:fillRect l="0" t="0" r="0" b="0"/>
            </a:stretch>
          </a:blipFill>
        </p:spPr>
      </p:sp>
      <p:sp>
        <p:nvSpPr>
          <p:cNvPr name="TextBox 4" id="4"/>
          <p:cNvSpPr txBox="true"/>
          <p:nvPr/>
        </p:nvSpPr>
        <p:spPr>
          <a:xfrm rot="0">
            <a:off x="1624071" y="428015"/>
            <a:ext cx="7519929" cy="1369754"/>
          </a:xfrm>
          <a:prstGeom prst="rect">
            <a:avLst/>
          </a:prstGeom>
        </p:spPr>
        <p:txBody>
          <a:bodyPr anchor="t" rtlCol="false" tIns="0" lIns="0" bIns="0" rIns="0">
            <a:spAutoFit/>
          </a:bodyPr>
          <a:lstStyle/>
          <a:p>
            <a:pPr algn="ctr">
              <a:lnSpc>
                <a:spcPts val="11055"/>
              </a:lnSpc>
              <a:spcBef>
                <a:spcPct val="0"/>
              </a:spcBef>
            </a:pPr>
            <a:r>
              <a:rPr lang="en-US" sz="7896">
                <a:solidFill>
                  <a:srgbClr val="000000"/>
                </a:solidFill>
                <a:latin typeface="Catchy Mager"/>
                <a:ea typeface="Catchy Mager"/>
                <a:cs typeface="Catchy Mager"/>
                <a:sym typeface="Catchy Mager"/>
              </a:rPr>
              <a:t>Merging Columns</a:t>
            </a:r>
          </a:p>
        </p:txBody>
      </p:sp>
      <p:sp>
        <p:nvSpPr>
          <p:cNvPr name="TextBox 5" id="5"/>
          <p:cNvSpPr txBox="true"/>
          <p:nvPr/>
        </p:nvSpPr>
        <p:spPr>
          <a:xfrm rot="0">
            <a:off x="9144000" y="3657231"/>
            <a:ext cx="8781665" cy="5370773"/>
          </a:xfrm>
          <a:prstGeom prst="rect">
            <a:avLst/>
          </a:prstGeom>
        </p:spPr>
        <p:txBody>
          <a:bodyPr anchor="t" rtlCol="false" tIns="0" lIns="0" bIns="0" rIns="0">
            <a:spAutoFit/>
          </a:bodyPr>
          <a:lstStyle/>
          <a:p>
            <a:pPr algn="l">
              <a:lnSpc>
                <a:spcPts val="3290"/>
              </a:lnSpc>
            </a:pPr>
          </a:p>
          <a:p>
            <a:pPr algn="l" marL="507384" indent="-253692" lvl="1">
              <a:lnSpc>
                <a:spcPts val="3290"/>
              </a:lnSpc>
              <a:buAutoNum type="arabicPeriod" startAt="1"/>
            </a:pPr>
            <a:r>
              <a:rPr lang="en-US" b="true" sz="2350">
                <a:solidFill>
                  <a:srgbClr val="000000"/>
                </a:solidFill>
                <a:latin typeface="Aileron Bold"/>
                <a:ea typeface="Aileron Bold"/>
                <a:cs typeface="Aileron Bold"/>
                <a:sym typeface="Aileron Bold"/>
              </a:rPr>
              <a:t>Awareness of Services:</a:t>
            </a:r>
            <a:r>
              <a:rPr lang="en-US" sz="2350">
                <a:solidFill>
                  <a:srgbClr val="000000"/>
                </a:solidFill>
                <a:latin typeface="Aileron"/>
                <a:ea typeface="Aileron"/>
                <a:cs typeface="Aileron"/>
                <a:sym typeface="Aileron"/>
              </a:rPr>
              <a:t> Marks respondents as "Aware" if they used any listed services, such as EMS Classes or Library Internet Access.</a:t>
            </a:r>
          </a:p>
          <a:p>
            <a:pPr algn="l" marL="507384" indent="-253692" lvl="1">
              <a:lnSpc>
                <a:spcPts val="3290"/>
              </a:lnSpc>
              <a:buAutoNum type="arabicPeriod" startAt="1"/>
            </a:pPr>
            <a:r>
              <a:rPr lang="en-US" b="true" sz="2350">
                <a:solidFill>
                  <a:srgbClr val="000000"/>
                </a:solidFill>
                <a:latin typeface="Aileron Bold"/>
                <a:ea typeface="Aileron Bold"/>
                <a:cs typeface="Aileron Bold"/>
                <a:sym typeface="Aileron Bold"/>
              </a:rPr>
              <a:t>Civic Engagement:</a:t>
            </a:r>
            <a:r>
              <a:rPr lang="en-US" sz="2350">
                <a:solidFill>
                  <a:srgbClr val="000000"/>
                </a:solidFill>
                <a:latin typeface="Aileron"/>
                <a:ea typeface="Aileron"/>
                <a:cs typeface="Aileron"/>
                <a:sym typeface="Aileron"/>
              </a:rPr>
              <a:t> Labels respondents as "Engaged" if they participated in activities like Public Meetings or City Elections.</a:t>
            </a:r>
          </a:p>
          <a:p>
            <a:pPr algn="l" marL="507384" indent="-253692" lvl="1">
              <a:lnSpc>
                <a:spcPts val="3290"/>
              </a:lnSpc>
              <a:buAutoNum type="arabicPeriod" startAt="1"/>
            </a:pPr>
            <a:r>
              <a:rPr lang="en-US" b="true" sz="2350">
                <a:solidFill>
                  <a:srgbClr val="000000"/>
                </a:solidFill>
                <a:latin typeface="Aileron Bold"/>
                <a:ea typeface="Aileron Bold"/>
                <a:cs typeface="Aileron Bold"/>
                <a:sym typeface="Aileron Bold"/>
              </a:rPr>
              <a:t>Communication Methods:</a:t>
            </a:r>
            <a:r>
              <a:rPr lang="en-US" sz="2350">
                <a:solidFill>
                  <a:srgbClr val="000000"/>
                </a:solidFill>
                <a:latin typeface="Aileron"/>
                <a:ea typeface="Aileron"/>
                <a:cs typeface="Aileron"/>
                <a:sym typeface="Aileron"/>
              </a:rPr>
              <a:t> Categorized into City-based, Non-City-based Ethnic, and Non-City-based General Sources.</a:t>
            </a:r>
          </a:p>
          <a:p>
            <a:pPr algn="l" marL="507384" indent="-253692" lvl="1">
              <a:lnSpc>
                <a:spcPts val="3290"/>
              </a:lnSpc>
              <a:buAutoNum type="arabicPeriod" startAt="1"/>
            </a:pPr>
            <a:r>
              <a:rPr lang="en-US" b="true" sz="2350">
                <a:solidFill>
                  <a:srgbClr val="000000"/>
                </a:solidFill>
                <a:latin typeface="Aileron Bold"/>
                <a:ea typeface="Aileron Bold"/>
                <a:cs typeface="Aileron Bold"/>
                <a:sym typeface="Aileron Bold"/>
              </a:rPr>
              <a:t>Mode of Transport: </a:t>
            </a:r>
            <a:r>
              <a:rPr lang="en-US" sz="2350">
                <a:solidFill>
                  <a:srgbClr val="000000"/>
                </a:solidFill>
                <a:latin typeface="Aileron"/>
                <a:ea typeface="Aileron"/>
                <a:cs typeface="Aileron"/>
                <a:sym typeface="Aileron"/>
              </a:rPr>
              <a:t>Combined transportation types into a single categorical variable.</a:t>
            </a:r>
          </a:p>
          <a:p>
            <a:pPr algn="l">
              <a:lnSpc>
                <a:spcPts val="3290"/>
              </a:lnSpc>
            </a:pPr>
            <a:r>
              <a:rPr lang="en-US" sz="2350">
                <a:solidFill>
                  <a:srgbClr val="000000"/>
                </a:solidFill>
                <a:latin typeface="Aileron"/>
                <a:ea typeface="Aileron"/>
                <a:cs typeface="Aileron"/>
                <a:sym typeface="Aileron"/>
              </a:rPr>
              <a:t>Combined the 3-1-1 columns and the 9-1-1 columns into a single column ‘3-1-1_9_1_1’. </a:t>
            </a:r>
          </a:p>
          <a:p>
            <a:pPr algn="l">
              <a:lnSpc>
                <a:spcPts val="3290"/>
              </a:lnSpc>
            </a:pPr>
          </a:p>
        </p:txBody>
      </p:sp>
      <p:sp>
        <p:nvSpPr>
          <p:cNvPr name="TextBox 6" id="6"/>
          <p:cNvSpPr txBox="true"/>
          <p:nvPr/>
        </p:nvSpPr>
        <p:spPr>
          <a:xfrm rot="0">
            <a:off x="2211868" y="2770151"/>
            <a:ext cx="15386870" cy="860425"/>
          </a:xfrm>
          <a:prstGeom prst="rect">
            <a:avLst/>
          </a:prstGeom>
        </p:spPr>
        <p:txBody>
          <a:bodyPr anchor="t" rtlCol="false" tIns="0" lIns="0" bIns="0" rIns="0">
            <a:spAutoFit/>
          </a:bodyPr>
          <a:lstStyle/>
          <a:p>
            <a:pPr algn="r">
              <a:lnSpc>
                <a:spcPts val="3499"/>
              </a:lnSpc>
              <a:spcBef>
                <a:spcPct val="0"/>
              </a:spcBef>
            </a:pPr>
            <a:r>
              <a:rPr lang="en-US" sz="2499">
                <a:solidFill>
                  <a:srgbClr val="000000"/>
                </a:solidFill>
                <a:latin typeface="Aileron"/>
                <a:ea typeface="Aileron"/>
                <a:cs typeface="Aileron"/>
                <a:sym typeface="Aileron"/>
              </a:rPr>
              <a:t>C</a:t>
            </a:r>
            <a:r>
              <a:rPr lang="en-US" sz="2499">
                <a:solidFill>
                  <a:srgbClr val="000000"/>
                </a:solidFill>
                <a:latin typeface="Aileron"/>
                <a:ea typeface="Aileron"/>
                <a:cs typeface="Aileron"/>
                <a:sym typeface="Aileron"/>
              </a:rPr>
              <a:t>olumns were aggregated based on themes to create new composite variables to remove multicollinearity. For example,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E6E1"/>
        </a:solidFill>
      </p:bgPr>
    </p:bg>
    <p:spTree>
      <p:nvGrpSpPr>
        <p:cNvPr id="1" name=""/>
        <p:cNvGrpSpPr/>
        <p:nvPr/>
      </p:nvGrpSpPr>
      <p:grpSpPr>
        <a:xfrm>
          <a:off x="0" y="0"/>
          <a:ext cx="0" cy="0"/>
          <a:chOff x="0" y="0"/>
          <a:chExt cx="0" cy="0"/>
        </a:xfrm>
      </p:grpSpPr>
      <p:sp>
        <p:nvSpPr>
          <p:cNvPr name="Freeform 2" id="2"/>
          <p:cNvSpPr/>
          <p:nvPr/>
        </p:nvSpPr>
        <p:spPr>
          <a:xfrm flipH="false" flipV="false" rot="0">
            <a:off x="7404526" y="2443666"/>
            <a:ext cx="8846462" cy="3870327"/>
          </a:xfrm>
          <a:custGeom>
            <a:avLst/>
            <a:gdLst/>
            <a:ahLst/>
            <a:cxnLst/>
            <a:rect r="r" b="b" t="t" l="l"/>
            <a:pathLst>
              <a:path h="3870327" w="8846462">
                <a:moveTo>
                  <a:pt x="0" y="0"/>
                </a:moveTo>
                <a:lnTo>
                  <a:pt x="8846462" y="0"/>
                </a:lnTo>
                <a:lnTo>
                  <a:pt x="8846462" y="3870327"/>
                </a:lnTo>
                <a:lnTo>
                  <a:pt x="0" y="3870327"/>
                </a:lnTo>
                <a:lnTo>
                  <a:pt x="0" y="0"/>
                </a:lnTo>
                <a:close/>
              </a:path>
            </a:pathLst>
          </a:custGeom>
          <a:blipFill>
            <a:blip r:embed="rId3"/>
            <a:stretch>
              <a:fillRect l="0" t="0" r="0" b="0"/>
            </a:stretch>
          </a:blipFill>
        </p:spPr>
      </p:sp>
      <p:sp>
        <p:nvSpPr>
          <p:cNvPr name="TextBox 3" id="3"/>
          <p:cNvSpPr txBox="true"/>
          <p:nvPr/>
        </p:nvSpPr>
        <p:spPr>
          <a:xfrm rot="0">
            <a:off x="0" y="827447"/>
            <a:ext cx="10071022" cy="970322"/>
          </a:xfrm>
          <a:prstGeom prst="rect">
            <a:avLst/>
          </a:prstGeom>
        </p:spPr>
        <p:txBody>
          <a:bodyPr anchor="t" rtlCol="false" tIns="0" lIns="0" bIns="0" rIns="0">
            <a:spAutoFit/>
          </a:bodyPr>
          <a:lstStyle/>
          <a:p>
            <a:pPr algn="ctr">
              <a:lnSpc>
                <a:spcPts val="7809"/>
              </a:lnSpc>
              <a:spcBef>
                <a:spcPct val="0"/>
              </a:spcBef>
            </a:pPr>
            <a:r>
              <a:rPr lang="en-US" sz="5578">
                <a:solidFill>
                  <a:srgbClr val="000000"/>
                </a:solidFill>
                <a:latin typeface="Catchy Mager"/>
                <a:ea typeface="Catchy Mager"/>
                <a:cs typeface="Catchy Mager"/>
                <a:sym typeface="Catchy Mager"/>
              </a:rPr>
              <a:t>Dropping Irrelevant Features </a:t>
            </a:r>
          </a:p>
        </p:txBody>
      </p:sp>
      <p:sp>
        <p:nvSpPr>
          <p:cNvPr name="TextBox 4" id="4"/>
          <p:cNvSpPr txBox="true"/>
          <p:nvPr/>
        </p:nvSpPr>
        <p:spPr>
          <a:xfrm rot="0">
            <a:off x="823492" y="1449204"/>
            <a:ext cx="16641016" cy="1298575"/>
          </a:xfrm>
          <a:prstGeom prst="rect">
            <a:avLst/>
          </a:prstGeom>
        </p:spPr>
        <p:txBody>
          <a:bodyPr anchor="t" rtlCol="false" tIns="0" lIns="0" bIns="0" rIns="0">
            <a:spAutoFit/>
          </a:bodyPr>
          <a:lstStyle/>
          <a:p>
            <a:pPr algn="l">
              <a:lnSpc>
                <a:spcPts val="3499"/>
              </a:lnSpc>
              <a:spcBef>
                <a:spcPct val="0"/>
              </a:spcBef>
            </a:pPr>
          </a:p>
          <a:p>
            <a:pPr algn="l">
              <a:lnSpc>
                <a:spcPts val="3499"/>
              </a:lnSpc>
              <a:spcBef>
                <a:spcPct val="0"/>
              </a:spcBef>
            </a:pPr>
            <a:r>
              <a:rPr lang="en-US" sz="2499">
                <a:solidFill>
                  <a:srgbClr val="000000"/>
                </a:solidFill>
                <a:latin typeface="Aileron"/>
                <a:ea typeface="Aileron"/>
                <a:cs typeface="Aileron"/>
                <a:sym typeface="Aileron"/>
              </a:rPr>
              <a:t>Columns where all values were unique were dropped, as they did not contribute meaningful patterns or variability to the analysis.</a:t>
            </a:r>
          </a:p>
        </p:txBody>
      </p:sp>
      <p:sp>
        <p:nvSpPr>
          <p:cNvPr name="TextBox 5" id="5"/>
          <p:cNvSpPr txBox="true"/>
          <p:nvPr/>
        </p:nvSpPr>
        <p:spPr>
          <a:xfrm rot="0">
            <a:off x="984165" y="7101813"/>
            <a:ext cx="14543275" cy="4222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Aileron"/>
                <a:ea typeface="Aileron"/>
                <a:cs typeface="Aileron"/>
                <a:sym typeface="Aileron"/>
              </a:rPr>
              <a:t>Variables that like ‘Satisfied with Life 1’, ‘Satisfied with Life 1’ were also dropped.</a:t>
            </a:r>
          </a:p>
        </p:txBody>
      </p:sp>
      <p:sp>
        <p:nvSpPr>
          <p:cNvPr name="TextBox 6" id="6"/>
          <p:cNvSpPr txBox="true"/>
          <p:nvPr/>
        </p:nvSpPr>
        <p:spPr>
          <a:xfrm rot="0">
            <a:off x="1028700" y="8667219"/>
            <a:ext cx="7733348" cy="426085"/>
          </a:xfrm>
          <a:prstGeom prst="rect">
            <a:avLst/>
          </a:prstGeom>
        </p:spPr>
        <p:txBody>
          <a:bodyPr anchor="t" rtlCol="false" tIns="0" lIns="0" bIns="0" rIns="0">
            <a:spAutoFit/>
          </a:bodyPr>
          <a:lstStyle/>
          <a:p>
            <a:pPr algn="ctr" marL="539749" indent="-269875" lvl="1">
              <a:lnSpc>
                <a:spcPts val="3499"/>
              </a:lnSpc>
              <a:buFont typeface="Arial"/>
              <a:buChar char="•"/>
            </a:pPr>
            <a:r>
              <a:rPr lang="en-US" sz="2499">
                <a:solidFill>
                  <a:srgbClr val="000000"/>
                </a:solidFill>
                <a:latin typeface="Aileron"/>
                <a:ea typeface="Aileron"/>
                <a:cs typeface="Aileron"/>
                <a:sym typeface="Aileron"/>
              </a:rPr>
              <a:t>No duplicate entries were found during inspection.</a:t>
            </a:r>
          </a:p>
        </p:txBody>
      </p:sp>
      <p:sp>
        <p:nvSpPr>
          <p:cNvPr name="TextBox 7" id="7"/>
          <p:cNvSpPr txBox="true"/>
          <p:nvPr/>
        </p:nvSpPr>
        <p:spPr>
          <a:xfrm rot="0">
            <a:off x="2504485" y="7841598"/>
            <a:ext cx="4384711" cy="751394"/>
          </a:xfrm>
          <a:prstGeom prst="rect">
            <a:avLst/>
          </a:prstGeom>
        </p:spPr>
        <p:txBody>
          <a:bodyPr anchor="t" rtlCol="false" tIns="0" lIns="0" bIns="0" rIns="0">
            <a:spAutoFit/>
          </a:bodyPr>
          <a:lstStyle/>
          <a:p>
            <a:pPr algn="ctr">
              <a:lnSpc>
                <a:spcPts val="6040"/>
              </a:lnSpc>
              <a:spcBef>
                <a:spcPct val="0"/>
              </a:spcBef>
            </a:pPr>
            <a:r>
              <a:rPr lang="en-US" sz="4314">
                <a:solidFill>
                  <a:srgbClr val="000000"/>
                </a:solidFill>
                <a:latin typeface="Catchy Mager"/>
                <a:ea typeface="Catchy Mager"/>
                <a:cs typeface="Catchy Mager"/>
                <a:sym typeface="Catchy Mager"/>
              </a:rPr>
              <a:t>Duplicate Handling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DAGUHpJkN54</dc:identifier>
  <dcterms:modified xsi:type="dcterms:W3CDTF">2011-08-01T06:04:30Z</dcterms:modified>
  <cp:revision>1</cp:revision>
  <dc:title>A Machine Learning Approach for Predicting Quality of Life among Asian Americans</dc:title>
</cp:coreProperties>
</file>